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2" autoAdjust="0"/>
    <p:restoredTop sz="94608" autoAdjust="0"/>
  </p:normalViewPr>
  <p:slideViewPr>
    <p:cSldViewPr>
      <p:cViewPr varScale="1">
        <p:scale>
          <a:sx n="82" d="100"/>
          <a:sy n="82" d="100"/>
        </p:scale>
        <p:origin x="-147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4DA4-28CD-4F2C-A65B-F9AC98D68E56}" type="datetimeFigureOut">
              <a:rPr lang="en-US" smtClean="0"/>
              <a:pPr/>
              <a:t>26-Jun-24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9503E0-D20A-45F2-AD07-CA0A50F5829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F9503E0-D20A-45F2-AD07-CA0A50F58293}"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3FEDC24-7ABD-41E1-AA4F-00AF5394E4B5}" type="datetimeFigureOut">
              <a:rPr lang="en-US" smtClean="0"/>
              <a:pPr/>
              <a:t>26-Jun-24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4C87B36-8B02-44F5-A80E-EE8E7F2B4A0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FEDC24-7ABD-41E1-AA4F-00AF5394E4B5}" type="datetimeFigureOut">
              <a:rPr lang="en-US" smtClean="0"/>
              <a:pPr/>
              <a:t>26-Jun-24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FEDC24-7ABD-41E1-AA4F-00AF5394E4B5}" type="datetimeFigureOut">
              <a:rPr lang="en-US" smtClean="0"/>
              <a:pPr/>
              <a:t>26-Jun-24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FEDC24-7ABD-41E1-AA4F-00AF5394E4B5}" type="datetimeFigureOut">
              <a:rPr lang="en-US" smtClean="0"/>
              <a:pPr/>
              <a:t>26-Jun-24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3FEDC24-7ABD-41E1-AA4F-00AF5394E4B5}" type="datetimeFigureOut">
              <a:rPr lang="en-US" smtClean="0"/>
              <a:pPr/>
              <a:t>26-Jun-24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C87B36-8B02-44F5-A80E-EE8E7F2B4A0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3FEDC24-7ABD-41E1-AA4F-00AF5394E4B5}" type="datetimeFigureOut">
              <a:rPr lang="en-US" smtClean="0"/>
              <a:pPr/>
              <a:t>26-Jun-24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3FEDC24-7ABD-41E1-AA4F-00AF5394E4B5}" type="datetimeFigureOut">
              <a:rPr lang="en-US" smtClean="0"/>
              <a:pPr/>
              <a:t>26-Jun-24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3FEDC24-7ABD-41E1-AA4F-00AF5394E4B5}" type="datetimeFigureOut">
              <a:rPr lang="en-US" smtClean="0"/>
              <a:pPr/>
              <a:t>26-Jun-24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EDC24-7ABD-41E1-AA4F-00AF5394E4B5}" type="datetimeFigureOut">
              <a:rPr lang="en-US" smtClean="0"/>
              <a:pPr/>
              <a:t>26-Jun-24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3FEDC24-7ABD-41E1-AA4F-00AF5394E4B5}" type="datetimeFigureOut">
              <a:rPr lang="en-US" smtClean="0"/>
              <a:pPr/>
              <a:t>26-Jun-24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C87B36-8B02-44F5-A80E-EE8E7F2B4A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3FEDC24-7ABD-41E1-AA4F-00AF5394E4B5}" type="datetimeFigureOut">
              <a:rPr lang="en-US" smtClean="0"/>
              <a:pPr/>
              <a:t>26-Jun-24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4C87B36-8B02-44F5-A80E-EE8E7F2B4A00}"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3FEDC24-7ABD-41E1-AA4F-00AF5394E4B5}" type="datetimeFigureOut">
              <a:rPr lang="en-US" smtClean="0"/>
              <a:pPr/>
              <a:t>26-Jun-24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4C87B36-8B02-44F5-A80E-EE8E7F2B4A00}"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752" y="3124200"/>
            <a:ext cx="7851648" cy="1828800"/>
          </a:xfrm>
        </p:spPr>
        <p:txBody>
          <a:bodyPr>
            <a:normAutofit/>
          </a:bodyPr>
          <a:lstStyle/>
          <a:p>
            <a:r>
              <a:rPr lang="en-US" sz="6000" dirty="0" smtClean="0">
                <a:solidFill>
                  <a:schemeClr val="bg1"/>
                </a:solidFill>
                <a:latin typeface="Bell MT" pitchFamily="18" charset="0"/>
              </a:rPr>
              <a:t>SPORTS ANALYSIS</a:t>
            </a:r>
            <a:endParaRPr lang="en-US" sz="6000" dirty="0">
              <a:solidFill>
                <a:schemeClr val="bg1"/>
              </a:solidFill>
              <a:latin typeface="Bell MT" pitchFamily="18" charset="0"/>
            </a:endParaRPr>
          </a:p>
        </p:txBody>
      </p:sp>
      <p:pic>
        <p:nvPicPr>
          <p:cNvPr id="6" name="Picture 5" descr="pngegg (2).png"/>
          <p:cNvPicPr>
            <a:picLocks noChangeAspect="1"/>
          </p:cNvPicPr>
          <p:nvPr/>
        </p:nvPicPr>
        <p:blipFill>
          <a:blip r:embed="rId2"/>
          <a:stretch>
            <a:fillRect/>
          </a:stretch>
        </p:blipFill>
        <p:spPr>
          <a:xfrm>
            <a:off x="76200" y="-19050"/>
            <a:ext cx="6096000" cy="40576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838200"/>
          </a:xfrm>
        </p:spPr>
        <p:txBody>
          <a:bodyPr>
            <a:normAutofit/>
          </a:bodyPr>
          <a:lstStyle/>
          <a:p>
            <a:pPr algn="ctr"/>
            <a:r>
              <a:rPr lang="en-US" sz="4000" b="1" dirty="0" smtClean="0">
                <a:latin typeface="Bodoni MT" pitchFamily="18" charset="0"/>
              </a:rPr>
              <a:t>SPORTS ANALYSIS</a:t>
            </a:r>
            <a:endParaRPr lang="en-US" sz="4000" b="1" dirty="0">
              <a:latin typeface="Bodoni MT" pitchFamily="18" charset="0"/>
            </a:endParaRPr>
          </a:p>
        </p:txBody>
      </p:sp>
      <p:pic>
        <p:nvPicPr>
          <p:cNvPr id="6" name="Picture 5" descr="1.png"/>
          <p:cNvPicPr>
            <a:picLocks noChangeAspect="1"/>
          </p:cNvPicPr>
          <p:nvPr/>
        </p:nvPicPr>
        <p:blipFill>
          <a:blip r:embed="rId2"/>
          <a:stretch>
            <a:fillRect/>
          </a:stretch>
        </p:blipFill>
        <p:spPr>
          <a:xfrm>
            <a:off x="3276600" y="2057400"/>
            <a:ext cx="5486400" cy="3134163"/>
          </a:xfrm>
          <a:prstGeom prst="rect">
            <a:avLst/>
          </a:prstGeom>
        </p:spPr>
      </p:pic>
      <p:pic>
        <p:nvPicPr>
          <p:cNvPr id="8" name="Picture 7" descr="2.1.png"/>
          <p:cNvPicPr>
            <a:picLocks noChangeAspect="1"/>
          </p:cNvPicPr>
          <p:nvPr/>
        </p:nvPicPr>
        <p:blipFill>
          <a:blip r:embed="rId3"/>
          <a:stretch>
            <a:fillRect/>
          </a:stretch>
        </p:blipFill>
        <p:spPr>
          <a:xfrm>
            <a:off x="381000" y="2057400"/>
            <a:ext cx="2734057" cy="3124200"/>
          </a:xfrm>
          <a:prstGeom prst="rect">
            <a:avLst/>
          </a:prstGeom>
        </p:spPr>
      </p:pic>
      <p:sp>
        <p:nvSpPr>
          <p:cNvPr id="5" name="TextBox 4"/>
          <p:cNvSpPr txBox="1"/>
          <p:nvPr/>
        </p:nvSpPr>
        <p:spPr>
          <a:xfrm>
            <a:off x="304800" y="1524000"/>
            <a:ext cx="2133600" cy="381000"/>
          </a:xfrm>
          <a:prstGeom prst="rect">
            <a:avLst/>
          </a:prstGeom>
          <a:noFill/>
        </p:spPr>
        <p:txBody>
          <a:bodyPr wrap="square" rtlCol="0">
            <a:spAutoFit/>
          </a:bodyPr>
          <a:lstStyle/>
          <a:p>
            <a:r>
              <a:rPr lang="en-US" dirty="0" smtClean="0">
                <a:latin typeface="Bodoni MT" pitchFamily="18" charset="0"/>
              </a:rPr>
              <a:t>KPI </a:t>
            </a:r>
            <a:endParaRPr lang="en-US" dirty="0">
              <a:latin typeface="Bodoni MT" pitchFamily="18" charset="0"/>
            </a:endParaRPr>
          </a:p>
        </p:txBody>
      </p:sp>
      <p:sp>
        <p:nvSpPr>
          <p:cNvPr id="7" name="Rectangle 6"/>
          <p:cNvSpPr/>
          <p:nvPr/>
        </p:nvSpPr>
        <p:spPr>
          <a:xfrm>
            <a:off x="381000" y="5410200"/>
            <a:ext cx="8382000" cy="762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Bodoni MT" pitchFamily="18" charset="0"/>
              </a:rPr>
              <a:t>There are some important KPI’s that are present in the Olympic Games Dataset. </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7512"/>
            <a:ext cx="8229600" cy="704088"/>
          </a:xfrm>
        </p:spPr>
        <p:txBody>
          <a:bodyPr>
            <a:normAutofit/>
          </a:bodyPr>
          <a:lstStyle/>
          <a:p>
            <a:pPr algn="ctr"/>
            <a:r>
              <a:rPr lang="en-US" sz="4000" b="1" dirty="0" smtClean="0">
                <a:latin typeface="Bodoni MT" pitchFamily="18" charset="0"/>
              </a:rPr>
              <a:t>SPORTS ANALYSIS</a:t>
            </a:r>
            <a:endParaRPr lang="en-US" sz="4000" dirty="0"/>
          </a:p>
        </p:txBody>
      </p:sp>
      <p:pic>
        <p:nvPicPr>
          <p:cNvPr id="5" name="Picture 4" descr="3.png"/>
          <p:cNvPicPr>
            <a:picLocks noChangeAspect="1"/>
          </p:cNvPicPr>
          <p:nvPr/>
        </p:nvPicPr>
        <p:blipFill>
          <a:blip r:embed="rId3"/>
          <a:stretch>
            <a:fillRect/>
          </a:stretch>
        </p:blipFill>
        <p:spPr>
          <a:xfrm>
            <a:off x="152400" y="2057400"/>
            <a:ext cx="8839199" cy="3010320"/>
          </a:xfrm>
          <a:prstGeom prst="rect">
            <a:avLst/>
          </a:prstGeom>
        </p:spPr>
      </p:pic>
      <p:sp>
        <p:nvSpPr>
          <p:cNvPr id="6" name="TextBox 5"/>
          <p:cNvSpPr txBox="1"/>
          <p:nvPr/>
        </p:nvSpPr>
        <p:spPr>
          <a:xfrm>
            <a:off x="76200" y="1524000"/>
            <a:ext cx="8305800" cy="338554"/>
          </a:xfrm>
          <a:prstGeom prst="rect">
            <a:avLst/>
          </a:prstGeom>
          <a:noFill/>
        </p:spPr>
        <p:txBody>
          <a:bodyPr wrap="square" rtlCol="0">
            <a:spAutoFit/>
          </a:bodyPr>
          <a:lstStyle/>
          <a:p>
            <a:r>
              <a:rPr lang="en-US" sz="1600" dirty="0" smtClean="0">
                <a:latin typeface="Bodoni MT" pitchFamily="18" charset="0"/>
              </a:rPr>
              <a:t>1. How </a:t>
            </a:r>
            <a:r>
              <a:rPr lang="en-US" sz="1600" dirty="0">
                <a:latin typeface="Bodoni MT" pitchFamily="18" charset="0"/>
              </a:rPr>
              <a:t>many Olympic Games have been held in each season (Summer vs. Winter</a:t>
            </a:r>
            <a:r>
              <a:rPr lang="en-US" sz="1600" dirty="0" smtClean="0">
                <a:latin typeface="Bodoni MT" pitchFamily="18" charset="0"/>
              </a:rPr>
              <a:t>)?</a:t>
            </a:r>
            <a:endParaRPr lang="en-US" sz="1600" dirty="0">
              <a:latin typeface="Bodoni MT" pitchFamily="18" charset="0"/>
            </a:endParaRPr>
          </a:p>
        </p:txBody>
      </p:sp>
      <p:sp>
        <p:nvSpPr>
          <p:cNvPr id="9" name="Rectangle 8"/>
          <p:cNvSpPr/>
          <p:nvPr/>
        </p:nvSpPr>
        <p:spPr>
          <a:xfrm>
            <a:off x="152400" y="5181600"/>
            <a:ext cx="8763000" cy="990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There are 29 Olympic games played in Summer and 22 Olympic games played in Winter since 1869 to 2016.</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p>
        </p:txBody>
      </p:sp>
      <p:pic>
        <p:nvPicPr>
          <p:cNvPr id="4" name="Picture 3" descr="4.png"/>
          <p:cNvPicPr>
            <a:picLocks noChangeAspect="1"/>
          </p:cNvPicPr>
          <p:nvPr/>
        </p:nvPicPr>
        <p:blipFill>
          <a:blip r:embed="rId2"/>
          <a:stretch>
            <a:fillRect/>
          </a:stretch>
        </p:blipFill>
        <p:spPr>
          <a:xfrm>
            <a:off x="152400" y="1905000"/>
            <a:ext cx="8839200" cy="3352800"/>
          </a:xfrm>
          <a:prstGeom prst="rect">
            <a:avLst/>
          </a:prstGeom>
        </p:spPr>
      </p:pic>
      <p:sp>
        <p:nvSpPr>
          <p:cNvPr id="5" name="TextBox 4"/>
          <p:cNvSpPr txBox="1"/>
          <p:nvPr/>
        </p:nvSpPr>
        <p:spPr>
          <a:xfrm>
            <a:off x="76200" y="1524000"/>
            <a:ext cx="8763000" cy="338554"/>
          </a:xfrm>
          <a:prstGeom prst="rect">
            <a:avLst/>
          </a:prstGeom>
          <a:noFill/>
        </p:spPr>
        <p:txBody>
          <a:bodyPr wrap="square" rtlCol="0">
            <a:spAutoFit/>
          </a:bodyPr>
          <a:lstStyle/>
          <a:p>
            <a:r>
              <a:rPr lang="en-US" sz="1600" dirty="0" smtClean="0">
                <a:latin typeface="Bodoni MT" pitchFamily="18" charset="0"/>
              </a:rPr>
              <a:t>2. What </a:t>
            </a:r>
            <a:r>
              <a:rPr lang="en-US" sz="1600" dirty="0">
                <a:latin typeface="Bodoni MT" pitchFamily="18" charset="0"/>
              </a:rPr>
              <a:t>is the distribution of games across different decades</a:t>
            </a:r>
            <a:r>
              <a:rPr lang="en-US" sz="1600" dirty="0" smtClean="0">
                <a:latin typeface="Bodoni MT" pitchFamily="18" charset="0"/>
              </a:rPr>
              <a:t>?</a:t>
            </a:r>
            <a:endParaRPr lang="en-US" sz="1600" dirty="0">
              <a:latin typeface="Bodoni MT" pitchFamily="18" charset="0"/>
            </a:endParaRPr>
          </a:p>
        </p:txBody>
      </p:sp>
      <p:sp>
        <p:nvSpPr>
          <p:cNvPr id="7" name="Rectangle 6"/>
          <p:cNvSpPr/>
          <p:nvPr/>
        </p:nvSpPr>
        <p:spPr>
          <a:xfrm>
            <a:off x="152400" y="5486400"/>
            <a:ext cx="8839200" cy="838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Bodoni MT" pitchFamily="18" charset="0"/>
              </a:rPr>
              <a:t>Here , We create a column chart to analyze the distribution of Olympic Games across different decades. </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642646"/>
            <a:ext cx="8763000" cy="338554"/>
          </a:xfrm>
          <a:prstGeom prst="rect">
            <a:avLst/>
          </a:prstGeom>
          <a:noFill/>
        </p:spPr>
        <p:txBody>
          <a:bodyPr wrap="square" rtlCol="0">
            <a:spAutoFit/>
          </a:bodyPr>
          <a:lstStyle/>
          <a:p>
            <a:r>
              <a:rPr lang="en-US" sz="1600" dirty="0" smtClean="0">
                <a:latin typeface="Bodoni MT" pitchFamily="18" charset="0"/>
              </a:rPr>
              <a:t>3.Which </a:t>
            </a:r>
            <a:r>
              <a:rPr lang="en-US" sz="1600" dirty="0">
                <a:latin typeface="Bodoni MT" pitchFamily="18" charset="0"/>
              </a:rPr>
              <a:t>cities have hosted the most Olympic Games</a:t>
            </a:r>
            <a:r>
              <a:rPr lang="en-US" sz="1600" dirty="0" smtClean="0">
                <a:latin typeface="Bodoni MT" pitchFamily="18" charset="0"/>
              </a:rPr>
              <a:t>?</a:t>
            </a:r>
            <a:endParaRPr lang="en-US" sz="1600" dirty="0">
              <a:latin typeface="Bodoni MT" pitchFamily="18" charset="0"/>
            </a:endParaRPr>
          </a:p>
        </p:txBody>
      </p:sp>
      <p:pic>
        <p:nvPicPr>
          <p:cNvPr id="5" name="Picture 4" descr="5.png"/>
          <p:cNvPicPr>
            <a:picLocks noChangeAspect="1"/>
          </p:cNvPicPr>
          <p:nvPr/>
        </p:nvPicPr>
        <p:blipFill>
          <a:blip r:embed="rId2"/>
          <a:stretch>
            <a:fillRect/>
          </a:stretch>
        </p:blipFill>
        <p:spPr>
          <a:xfrm>
            <a:off x="152400" y="2114111"/>
            <a:ext cx="8744799" cy="3143689"/>
          </a:xfrm>
          <a:prstGeom prst="rect">
            <a:avLst/>
          </a:prstGeom>
        </p:spPr>
      </p:pic>
      <p:sp>
        <p:nvSpPr>
          <p:cNvPr id="6" name="Rectangle 5"/>
          <p:cNvSpPr/>
          <p:nvPr/>
        </p:nvSpPr>
        <p:spPr>
          <a:xfrm>
            <a:off x="152400" y="5410200"/>
            <a:ext cx="8763000" cy="914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latin typeface="Bodoni MT" pitchFamily="18" charset="0"/>
              </a:rPr>
              <a:t>Athina</a:t>
            </a:r>
            <a:r>
              <a:rPr lang="en-US" sz="1600" dirty="0" smtClean="0">
                <a:solidFill>
                  <a:schemeClr val="tx1"/>
                </a:solidFill>
                <a:latin typeface="Bodoni MT" pitchFamily="18" charset="0"/>
              </a:rPr>
              <a:t> and London are the cities had hosted the most Olympic games.</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600200"/>
            <a:ext cx="8534400" cy="338554"/>
          </a:xfrm>
          <a:prstGeom prst="rect">
            <a:avLst/>
          </a:prstGeom>
          <a:noFill/>
        </p:spPr>
        <p:txBody>
          <a:bodyPr wrap="square" rtlCol="0">
            <a:spAutoFit/>
          </a:bodyPr>
          <a:lstStyle/>
          <a:p>
            <a:r>
              <a:rPr lang="en-US" sz="1600" dirty="0" smtClean="0">
                <a:latin typeface="Bodoni MT" pitchFamily="18" charset="0"/>
              </a:rPr>
              <a:t>4. What </a:t>
            </a:r>
            <a:r>
              <a:rPr lang="en-US" sz="1600" dirty="0">
                <a:latin typeface="Bodoni MT" pitchFamily="18" charset="0"/>
              </a:rPr>
              <a:t>is the distribution of sports between Summer and Winter Olympics</a:t>
            </a:r>
            <a:r>
              <a:rPr lang="en-US" sz="1600" dirty="0" smtClean="0">
                <a:latin typeface="Bodoni MT" pitchFamily="18" charset="0"/>
              </a:rPr>
              <a:t>?</a:t>
            </a:r>
            <a:endParaRPr lang="en-US" sz="1600" dirty="0">
              <a:latin typeface="Bodoni MT" pitchFamily="18" charset="0"/>
            </a:endParaRPr>
          </a:p>
        </p:txBody>
      </p:sp>
      <p:pic>
        <p:nvPicPr>
          <p:cNvPr id="5" name="Picture 4" descr="16.png"/>
          <p:cNvPicPr>
            <a:picLocks noChangeAspect="1"/>
          </p:cNvPicPr>
          <p:nvPr/>
        </p:nvPicPr>
        <p:blipFill>
          <a:blip r:embed="rId2"/>
          <a:stretch>
            <a:fillRect/>
          </a:stretch>
        </p:blipFill>
        <p:spPr>
          <a:xfrm>
            <a:off x="3657600" y="2056964"/>
            <a:ext cx="5268178" cy="3124636"/>
          </a:xfrm>
          <a:prstGeom prst="rect">
            <a:avLst/>
          </a:prstGeom>
        </p:spPr>
      </p:pic>
      <p:sp>
        <p:nvSpPr>
          <p:cNvPr id="6" name="Rectangle 5"/>
          <p:cNvSpPr/>
          <p:nvPr/>
        </p:nvSpPr>
        <p:spPr>
          <a:xfrm>
            <a:off x="304800" y="2667000"/>
            <a:ext cx="3124200" cy="1447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There are 17 Sports played in Winter  and  52 sports played in Summer.</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642646"/>
            <a:ext cx="8763000" cy="338554"/>
          </a:xfrm>
          <a:prstGeom prst="rect">
            <a:avLst/>
          </a:prstGeom>
          <a:noFill/>
        </p:spPr>
        <p:txBody>
          <a:bodyPr wrap="square" rtlCol="0">
            <a:spAutoFit/>
          </a:bodyPr>
          <a:lstStyle/>
          <a:p>
            <a:r>
              <a:rPr lang="en-US" sz="1600" dirty="0" smtClean="0">
                <a:latin typeface="Bodoni MT" pitchFamily="18" charset="0"/>
              </a:rPr>
              <a:t>5. Which </a:t>
            </a:r>
            <a:r>
              <a:rPr lang="en-US" sz="1600" dirty="0">
                <a:latin typeface="Bodoni MT" pitchFamily="18" charset="0"/>
              </a:rPr>
              <a:t>sports have the highest number of events in the Olympics</a:t>
            </a:r>
            <a:r>
              <a:rPr lang="en-US" sz="1600" dirty="0" smtClean="0">
                <a:latin typeface="Bodoni MT" pitchFamily="18" charset="0"/>
              </a:rPr>
              <a:t>?</a:t>
            </a:r>
            <a:endParaRPr lang="en-US" sz="1600" dirty="0">
              <a:latin typeface="Bodoni MT" pitchFamily="18" charset="0"/>
            </a:endParaRPr>
          </a:p>
        </p:txBody>
      </p:sp>
      <p:pic>
        <p:nvPicPr>
          <p:cNvPr id="5" name="Picture 4" descr="6.png"/>
          <p:cNvPicPr>
            <a:picLocks noChangeAspect="1"/>
          </p:cNvPicPr>
          <p:nvPr/>
        </p:nvPicPr>
        <p:blipFill>
          <a:blip r:embed="rId2"/>
          <a:stretch>
            <a:fillRect/>
          </a:stretch>
        </p:blipFill>
        <p:spPr>
          <a:xfrm>
            <a:off x="228600" y="2057400"/>
            <a:ext cx="8725767" cy="3153215"/>
          </a:xfrm>
          <a:prstGeom prst="rect">
            <a:avLst/>
          </a:prstGeom>
        </p:spPr>
      </p:pic>
      <p:sp>
        <p:nvSpPr>
          <p:cNvPr id="6" name="Rectangle 5"/>
          <p:cNvSpPr/>
          <p:nvPr/>
        </p:nvSpPr>
        <p:spPr>
          <a:xfrm>
            <a:off x="228600" y="5410200"/>
            <a:ext cx="8686800" cy="990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Bodoni MT" pitchFamily="18" charset="0"/>
              </a:rPr>
              <a:t>“Athletics” , ‘”Swimming” and ”Gymnastics” are sports that has a highest events in Olympic Games.</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5" name="TextBox 4"/>
          <p:cNvSpPr txBox="1"/>
          <p:nvPr/>
        </p:nvSpPr>
        <p:spPr>
          <a:xfrm>
            <a:off x="76200" y="1642646"/>
            <a:ext cx="8534400" cy="338554"/>
          </a:xfrm>
          <a:prstGeom prst="rect">
            <a:avLst/>
          </a:prstGeom>
          <a:noFill/>
        </p:spPr>
        <p:txBody>
          <a:bodyPr wrap="square" rtlCol="0">
            <a:spAutoFit/>
          </a:bodyPr>
          <a:lstStyle/>
          <a:p>
            <a:r>
              <a:rPr lang="en-US" sz="1600" dirty="0" smtClean="0">
                <a:latin typeface="Bodoni MT" pitchFamily="18" charset="0"/>
              </a:rPr>
              <a:t>6. How </a:t>
            </a:r>
            <a:r>
              <a:rPr lang="en-US" sz="1600" dirty="0">
                <a:latin typeface="Bodoni MT" pitchFamily="18" charset="0"/>
              </a:rPr>
              <a:t>has the participation in each sport evolved over time</a:t>
            </a:r>
            <a:r>
              <a:rPr lang="en-US" sz="1600" dirty="0" smtClean="0">
                <a:latin typeface="Bodoni MT" pitchFamily="18" charset="0"/>
              </a:rPr>
              <a:t>?</a:t>
            </a:r>
            <a:endParaRPr lang="en-US" sz="1600" dirty="0">
              <a:latin typeface="Bodoni MT" pitchFamily="18" charset="0"/>
            </a:endParaRPr>
          </a:p>
        </p:txBody>
      </p:sp>
      <p:pic>
        <p:nvPicPr>
          <p:cNvPr id="4" name="Picture 3" descr="7.png"/>
          <p:cNvPicPr>
            <a:picLocks noChangeAspect="1"/>
          </p:cNvPicPr>
          <p:nvPr/>
        </p:nvPicPr>
        <p:blipFill>
          <a:blip r:embed="rId2"/>
          <a:stretch>
            <a:fillRect/>
          </a:stretch>
        </p:blipFill>
        <p:spPr>
          <a:xfrm>
            <a:off x="152400" y="2195601"/>
            <a:ext cx="8763000" cy="2300199"/>
          </a:xfrm>
          <a:prstGeom prst="rect">
            <a:avLst/>
          </a:prstGeom>
        </p:spPr>
      </p:pic>
      <p:sp>
        <p:nvSpPr>
          <p:cNvPr id="6" name="Rectangle 5"/>
          <p:cNvSpPr/>
          <p:nvPr/>
        </p:nvSpPr>
        <p:spPr>
          <a:xfrm>
            <a:off x="152400" y="4800600"/>
            <a:ext cx="8763000" cy="1066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Participation in sports increased steadily from 1900 to 1980, surged to 11.1K by 2000, then fluctuated between 1.7K and 11.2K participants, peaking at 11.2K by 2016. I use Sports filter to analyze different Sports Participation over time.</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66446"/>
            <a:ext cx="8686800" cy="338554"/>
          </a:xfrm>
          <a:prstGeom prst="rect">
            <a:avLst/>
          </a:prstGeom>
          <a:noFill/>
        </p:spPr>
        <p:txBody>
          <a:bodyPr wrap="square" rtlCol="0">
            <a:spAutoFit/>
          </a:bodyPr>
          <a:lstStyle/>
          <a:p>
            <a:r>
              <a:rPr lang="en-US" sz="1600" dirty="0" smtClean="0">
                <a:latin typeface="Bodoni MT" pitchFamily="18" charset="0"/>
              </a:rPr>
              <a:t>7. How </a:t>
            </a:r>
            <a:r>
              <a:rPr lang="en-US" sz="1600" dirty="0">
                <a:latin typeface="Bodoni MT" pitchFamily="18" charset="0"/>
              </a:rPr>
              <a:t>many events are there in each sport</a:t>
            </a:r>
            <a:r>
              <a:rPr lang="en-US" sz="1600" dirty="0" smtClean="0">
                <a:latin typeface="Bodoni MT" pitchFamily="18" charset="0"/>
              </a:rPr>
              <a:t>?</a:t>
            </a:r>
            <a:endParaRPr lang="en-US" sz="1600" dirty="0">
              <a:latin typeface="Bodoni MT" pitchFamily="18" charset="0"/>
            </a:endParaRPr>
          </a:p>
        </p:txBody>
      </p:sp>
      <p:pic>
        <p:nvPicPr>
          <p:cNvPr id="5" name="Picture 4" descr="8.png"/>
          <p:cNvPicPr>
            <a:picLocks noChangeAspect="1"/>
          </p:cNvPicPr>
          <p:nvPr/>
        </p:nvPicPr>
        <p:blipFill>
          <a:blip r:embed="rId2"/>
          <a:stretch>
            <a:fillRect/>
          </a:stretch>
        </p:blipFill>
        <p:spPr>
          <a:xfrm>
            <a:off x="152400" y="2057400"/>
            <a:ext cx="8839200" cy="2308808"/>
          </a:xfrm>
          <a:prstGeom prst="rect">
            <a:avLst/>
          </a:prstGeom>
        </p:spPr>
      </p:pic>
      <p:sp>
        <p:nvSpPr>
          <p:cNvPr id="6" name="Rectangle 5"/>
          <p:cNvSpPr/>
          <p:nvPr/>
        </p:nvSpPr>
        <p:spPr>
          <a:xfrm>
            <a:off x="228600" y="4648200"/>
            <a:ext cx="8763000" cy="1143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Athletics and Shooting each have 83 events. Swimming follows with 54 events, Cycling has 44 events, and Sailing includes 37 events. These sports feature a high number of events, showcasing their diverse competition categories.</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3" name="TextBox 2"/>
          <p:cNvSpPr txBox="1"/>
          <p:nvPr/>
        </p:nvSpPr>
        <p:spPr>
          <a:xfrm>
            <a:off x="76200" y="1566446"/>
            <a:ext cx="8382000" cy="338554"/>
          </a:xfrm>
          <a:prstGeom prst="rect">
            <a:avLst/>
          </a:prstGeom>
          <a:noFill/>
        </p:spPr>
        <p:txBody>
          <a:bodyPr wrap="square" rtlCol="0">
            <a:spAutoFit/>
          </a:bodyPr>
          <a:lstStyle/>
          <a:p>
            <a:r>
              <a:rPr lang="en-US" sz="1600" dirty="0" smtClean="0">
                <a:latin typeface="Bodoni MT" pitchFamily="18" charset="0"/>
              </a:rPr>
              <a:t>8. What is the distribution of events by gender (Men, Women, Mixed)?</a:t>
            </a:r>
          </a:p>
        </p:txBody>
      </p:sp>
      <p:pic>
        <p:nvPicPr>
          <p:cNvPr id="4" name="Picture 3" descr="9.png"/>
          <p:cNvPicPr>
            <a:picLocks noChangeAspect="1"/>
          </p:cNvPicPr>
          <p:nvPr/>
        </p:nvPicPr>
        <p:blipFill>
          <a:blip r:embed="rId2"/>
          <a:stretch>
            <a:fillRect/>
          </a:stretch>
        </p:blipFill>
        <p:spPr>
          <a:xfrm>
            <a:off x="4495800" y="2085521"/>
            <a:ext cx="4420217" cy="3248479"/>
          </a:xfrm>
          <a:prstGeom prst="rect">
            <a:avLst/>
          </a:prstGeom>
        </p:spPr>
      </p:pic>
      <p:sp>
        <p:nvSpPr>
          <p:cNvPr id="5" name="Rectangle 4"/>
          <p:cNvSpPr/>
          <p:nvPr/>
        </p:nvSpPr>
        <p:spPr>
          <a:xfrm>
            <a:off x="152400" y="5486400"/>
            <a:ext cx="8763000" cy="685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Bodoni MT" pitchFamily="18" charset="0"/>
              </a:rPr>
              <a:t>The distribution of Events by Gender in all Olympic Games. Total Males Participants is 187.04K and Total Women Participants is 73.93K.</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3" name="TextBox 2"/>
          <p:cNvSpPr txBox="1"/>
          <p:nvPr/>
        </p:nvSpPr>
        <p:spPr>
          <a:xfrm>
            <a:off x="76200" y="1566446"/>
            <a:ext cx="8534400" cy="338554"/>
          </a:xfrm>
          <a:prstGeom prst="rect">
            <a:avLst/>
          </a:prstGeom>
          <a:noFill/>
        </p:spPr>
        <p:txBody>
          <a:bodyPr wrap="square" rtlCol="0">
            <a:spAutoFit/>
          </a:bodyPr>
          <a:lstStyle/>
          <a:p>
            <a:r>
              <a:rPr lang="en-US" sz="1600" dirty="0" smtClean="0">
                <a:latin typeface="Bodoni MT" pitchFamily="18" charset="0"/>
              </a:rPr>
              <a:t>9. How has the number of events changed over time?</a:t>
            </a:r>
          </a:p>
        </p:txBody>
      </p:sp>
      <p:pic>
        <p:nvPicPr>
          <p:cNvPr id="4" name="Picture 3" descr="10.png"/>
          <p:cNvPicPr>
            <a:picLocks noChangeAspect="1"/>
          </p:cNvPicPr>
          <p:nvPr/>
        </p:nvPicPr>
        <p:blipFill>
          <a:blip r:embed="rId2"/>
          <a:stretch>
            <a:fillRect/>
          </a:stretch>
        </p:blipFill>
        <p:spPr>
          <a:xfrm>
            <a:off x="152400" y="1981200"/>
            <a:ext cx="8811738" cy="2895600"/>
          </a:xfrm>
          <a:prstGeom prst="rect">
            <a:avLst/>
          </a:prstGeom>
        </p:spPr>
      </p:pic>
      <p:sp>
        <p:nvSpPr>
          <p:cNvPr id="7" name="Rectangle 6"/>
          <p:cNvSpPr/>
          <p:nvPr/>
        </p:nvSpPr>
        <p:spPr>
          <a:xfrm>
            <a:off x="152400" y="5181600"/>
            <a:ext cx="8763000" cy="914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 number of events has generally increased over time, starting from 0.2K events in 1900, with fluctuations and a notable peak of 16.3K around 1990. The trend shows periodic fluctuations between 3.2K and 13.7K after 2000.</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Diagonal Corner Rectangle 4"/>
          <p:cNvSpPr/>
          <p:nvPr/>
        </p:nvSpPr>
        <p:spPr>
          <a:xfrm>
            <a:off x="4191000" y="1828800"/>
            <a:ext cx="4191000" cy="9144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Bodoni MT" pitchFamily="18" charset="0"/>
              </a:rPr>
              <a:t>Project Explanation</a:t>
            </a:r>
            <a:endParaRPr lang="en-US" sz="2800" dirty="0">
              <a:solidFill>
                <a:schemeClr val="tx1"/>
              </a:solidFill>
              <a:latin typeface="Bodoni MT" pitchFamily="18" charset="0"/>
            </a:endParaRPr>
          </a:p>
        </p:txBody>
      </p:sp>
      <p:sp>
        <p:nvSpPr>
          <p:cNvPr id="6" name="Round Diagonal Corner Rectangle 5"/>
          <p:cNvSpPr/>
          <p:nvPr/>
        </p:nvSpPr>
        <p:spPr>
          <a:xfrm>
            <a:off x="4191000" y="4419600"/>
            <a:ext cx="4191000" cy="9144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Bodoni MT" pitchFamily="18" charset="0"/>
              </a:rPr>
              <a:t>EDA Problem Statement</a:t>
            </a:r>
            <a:endParaRPr lang="en-US" sz="2800" dirty="0">
              <a:solidFill>
                <a:schemeClr val="tx1"/>
              </a:solidFill>
              <a:latin typeface="Bodoni MT" pitchFamily="18" charset="0"/>
            </a:endParaRPr>
          </a:p>
        </p:txBody>
      </p:sp>
      <p:sp>
        <p:nvSpPr>
          <p:cNvPr id="7" name="Round Diagonal Corner Rectangle 6"/>
          <p:cNvSpPr/>
          <p:nvPr/>
        </p:nvSpPr>
        <p:spPr>
          <a:xfrm>
            <a:off x="4191000" y="3124200"/>
            <a:ext cx="4191000" cy="9144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Bodoni MT" pitchFamily="18" charset="0"/>
              </a:rPr>
              <a:t>Power Bi Statement</a:t>
            </a:r>
            <a:endParaRPr lang="en-US" sz="2800" dirty="0">
              <a:solidFill>
                <a:schemeClr val="tx1"/>
              </a:solidFill>
              <a:latin typeface="Bodoni MT" pitchFamily="18" charset="0"/>
            </a:endParaRPr>
          </a:p>
        </p:txBody>
      </p:sp>
      <p:pic>
        <p:nvPicPr>
          <p:cNvPr id="8" name="Picture 7" descr="pngegg (3).png"/>
          <p:cNvPicPr>
            <a:picLocks noChangeAspect="1"/>
          </p:cNvPicPr>
          <p:nvPr/>
        </p:nvPicPr>
        <p:blipFill>
          <a:blip r:embed="rId2"/>
          <a:stretch>
            <a:fillRect/>
          </a:stretch>
        </p:blipFill>
        <p:spPr>
          <a:xfrm>
            <a:off x="228600" y="609600"/>
            <a:ext cx="3400162" cy="54102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3" name="TextBox 2"/>
          <p:cNvSpPr txBox="1"/>
          <p:nvPr/>
        </p:nvSpPr>
        <p:spPr>
          <a:xfrm>
            <a:off x="76200" y="1566446"/>
            <a:ext cx="8382000" cy="338554"/>
          </a:xfrm>
          <a:prstGeom prst="rect">
            <a:avLst/>
          </a:prstGeom>
          <a:noFill/>
        </p:spPr>
        <p:txBody>
          <a:bodyPr wrap="square" rtlCol="0">
            <a:spAutoFit/>
          </a:bodyPr>
          <a:lstStyle/>
          <a:p>
            <a:r>
              <a:rPr lang="en-US" sz="1600" dirty="0" smtClean="0">
                <a:latin typeface="Bodoni MT" pitchFamily="18" charset="0"/>
              </a:rPr>
              <a:t>10.What is the distribution of participants by gender?</a:t>
            </a:r>
          </a:p>
        </p:txBody>
      </p:sp>
      <p:pic>
        <p:nvPicPr>
          <p:cNvPr id="4" name="Picture 3" descr="11.png"/>
          <p:cNvPicPr>
            <a:picLocks noChangeAspect="1"/>
          </p:cNvPicPr>
          <p:nvPr/>
        </p:nvPicPr>
        <p:blipFill>
          <a:blip r:embed="rId2"/>
          <a:stretch>
            <a:fillRect/>
          </a:stretch>
        </p:blipFill>
        <p:spPr>
          <a:xfrm>
            <a:off x="4904815" y="2057400"/>
            <a:ext cx="4010585" cy="3067478"/>
          </a:xfrm>
          <a:prstGeom prst="rect">
            <a:avLst/>
          </a:prstGeom>
        </p:spPr>
      </p:pic>
      <p:sp>
        <p:nvSpPr>
          <p:cNvPr id="5" name="Rectangle 4"/>
          <p:cNvSpPr/>
          <p:nvPr/>
        </p:nvSpPr>
        <p:spPr>
          <a:xfrm>
            <a:off x="228600" y="5334000"/>
            <a:ext cx="8686800" cy="685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Bodoni MT" pitchFamily="18" charset="0"/>
              </a:rPr>
              <a:t>The  distribution of Participants by Gender in all Olympic Games. Total Male Participants is 95.23K and Total Women participants is 33.63K.</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24000"/>
            <a:ext cx="8534400" cy="338554"/>
          </a:xfrm>
          <a:prstGeom prst="rect">
            <a:avLst/>
          </a:prstGeom>
          <a:noFill/>
        </p:spPr>
        <p:txBody>
          <a:bodyPr wrap="square" rtlCol="0">
            <a:spAutoFit/>
          </a:bodyPr>
          <a:lstStyle/>
          <a:p>
            <a:r>
              <a:rPr lang="en-US" sz="1600" dirty="0" smtClean="0">
                <a:latin typeface="Bodoni MT" pitchFamily="18" charset="0"/>
              </a:rPr>
              <a:t>11. Which countries have the highest number of participants in the Olympics?</a:t>
            </a:r>
          </a:p>
        </p:txBody>
      </p:sp>
      <p:pic>
        <p:nvPicPr>
          <p:cNvPr id="5" name="Picture 4" descr="12.png"/>
          <p:cNvPicPr>
            <a:picLocks noChangeAspect="1"/>
          </p:cNvPicPr>
          <p:nvPr/>
        </p:nvPicPr>
        <p:blipFill>
          <a:blip r:embed="rId2"/>
          <a:stretch>
            <a:fillRect/>
          </a:stretch>
        </p:blipFill>
        <p:spPr>
          <a:xfrm>
            <a:off x="4495800" y="2076016"/>
            <a:ext cx="4448796" cy="3105584"/>
          </a:xfrm>
          <a:prstGeom prst="rect">
            <a:avLst/>
          </a:prstGeom>
        </p:spPr>
      </p:pic>
      <p:sp>
        <p:nvSpPr>
          <p:cNvPr id="6" name="Rectangle 5"/>
          <p:cNvSpPr/>
          <p:nvPr/>
        </p:nvSpPr>
        <p:spPr>
          <a:xfrm>
            <a:off x="228600" y="5334000"/>
            <a:ext cx="8686800" cy="1066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 countries with the highest number of participants in the Olympics are the USA (9.2K), the UK (5.8K), France (5.2K), Germany (4.8K), and Canada (4.7K), showcasing significant contributions from these regions.</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24000"/>
            <a:ext cx="8610600" cy="338554"/>
          </a:xfrm>
          <a:prstGeom prst="rect">
            <a:avLst/>
          </a:prstGeom>
          <a:noFill/>
        </p:spPr>
        <p:txBody>
          <a:bodyPr wrap="square" rtlCol="0">
            <a:spAutoFit/>
          </a:bodyPr>
          <a:lstStyle/>
          <a:p>
            <a:r>
              <a:rPr lang="en-US" sz="1600" dirty="0" smtClean="0">
                <a:latin typeface="Bodoni MT" pitchFamily="18" charset="0"/>
              </a:rPr>
              <a:t>12. How does the age distribution of participants vary across different games?</a:t>
            </a:r>
          </a:p>
        </p:txBody>
      </p:sp>
      <p:pic>
        <p:nvPicPr>
          <p:cNvPr id="7" name="Picture 6" descr="17.png"/>
          <p:cNvPicPr>
            <a:picLocks noChangeAspect="1"/>
          </p:cNvPicPr>
          <p:nvPr/>
        </p:nvPicPr>
        <p:blipFill>
          <a:blip r:embed="rId2"/>
          <a:stretch>
            <a:fillRect/>
          </a:stretch>
        </p:blipFill>
        <p:spPr>
          <a:xfrm>
            <a:off x="152400" y="2035185"/>
            <a:ext cx="8839200" cy="2536815"/>
          </a:xfrm>
          <a:prstGeom prst="rect">
            <a:avLst/>
          </a:prstGeom>
        </p:spPr>
      </p:pic>
      <p:sp>
        <p:nvSpPr>
          <p:cNvPr id="8" name="Rectangle 7"/>
          <p:cNvSpPr/>
          <p:nvPr/>
        </p:nvSpPr>
        <p:spPr>
          <a:xfrm>
            <a:off x="152400" y="4953000"/>
            <a:ext cx="8763000" cy="1066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rPr>
              <a:t>This graph shows the age distribution of participants in various sports. Participation is highest among young adults (20-40 years old) for most sports. I use filter in sports to analyze the Age distribution in different sports.</a:t>
            </a:r>
          </a:p>
          <a:p>
            <a:pPr algn="just"/>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490246"/>
            <a:ext cx="8686800" cy="338554"/>
          </a:xfrm>
          <a:prstGeom prst="rect">
            <a:avLst/>
          </a:prstGeom>
          <a:noFill/>
        </p:spPr>
        <p:txBody>
          <a:bodyPr wrap="square" rtlCol="0">
            <a:spAutoFit/>
          </a:bodyPr>
          <a:lstStyle/>
          <a:p>
            <a:r>
              <a:rPr lang="en-US" sz="1600" dirty="0" smtClean="0">
                <a:latin typeface="Bodoni MT" pitchFamily="18" charset="0"/>
              </a:rPr>
              <a:t>13. How many medals have been awarded in each Olympics?</a:t>
            </a:r>
          </a:p>
        </p:txBody>
      </p:sp>
      <p:pic>
        <p:nvPicPr>
          <p:cNvPr id="5" name="Picture 4" descr="13.png"/>
          <p:cNvPicPr>
            <a:picLocks noChangeAspect="1"/>
          </p:cNvPicPr>
          <p:nvPr/>
        </p:nvPicPr>
        <p:blipFill>
          <a:blip r:embed="rId2"/>
          <a:stretch>
            <a:fillRect/>
          </a:stretch>
        </p:blipFill>
        <p:spPr>
          <a:xfrm>
            <a:off x="5000078" y="1828800"/>
            <a:ext cx="3915322" cy="4876800"/>
          </a:xfrm>
          <a:prstGeom prst="rect">
            <a:avLst/>
          </a:prstGeom>
        </p:spPr>
      </p:pic>
      <p:sp>
        <p:nvSpPr>
          <p:cNvPr id="6" name="Rectangle 5"/>
          <p:cNvSpPr/>
          <p:nvPr/>
        </p:nvSpPr>
        <p:spPr>
          <a:xfrm>
            <a:off x="457200" y="2895600"/>
            <a:ext cx="4343400" cy="2057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 number of medals awarded at the Olympic Games has grown significantly since 1896. The table shows a dramatic increase. The total medals distributed in all Olympic Games is 260971.</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66446"/>
            <a:ext cx="8763000" cy="338554"/>
          </a:xfrm>
          <a:prstGeom prst="rect">
            <a:avLst/>
          </a:prstGeom>
          <a:noFill/>
        </p:spPr>
        <p:txBody>
          <a:bodyPr wrap="square" rtlCol="0">
            <a:spAutoFit/>
          </a:bodyPr>
          <a:lstStyle/>
          <a:p>
            <a:r>
              <a:rPr lang="en-US" sz="1600" dirty="0" smtClean="0">
                <a:latin typeface="Bodoni MT" pitchFamily="18" charset="0"/>
              </a:rPr>
              <a:t>14. Which countries have the highest number of gold medals?</a:t>
            </a:r>
          </a:p>
        </p:txBody>
      </p:sp>
      <p:pic>
        <p:nvPicPr>
          <p:cNvPr id="7" name="Picture 6" descr="14.png"/>
          <p:cNvPicPr>
            <a:picLocks noChangeAspect="1"/>
          </p:cNvPicPr>
          <p:nvPr/>
        </p:nvPicPr>
        <p:blipFill>
          <a:blip r:embed="rId2"/>
          <a:stretch>
            <a:fillRect/>
          </a:stretch>
        </p:blipFill>
        <p:spPr>
          <a:xfrm>
            <a:off x="152400" y="1981200"/>
            <a:ext cx="8839200" cy="3267531"/>
          </a:xfrm>
          <a:prstGeom prst="rect">
            <a:avLst/>
          </a:prstGeom>
        </p:spPr>
      </p:pic>
      <p:sp>
        <p:nvSpPr>
          <p:cNvPr id="8" name="Rectangle 7"/>
          <p:cNvSpPr/>
          <p:nvPr/>
        </p:nvSpPr>
        <p:spPr>
          <a:xfrm>
            <a:off x="152400" y="5486400"/>
            <a:ext cx="8839200" cy="838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This bar chart reveals the top countries for total gold medals. The United States dominates with the most Gold Medal, followed by the Soviet Union and Germany.</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66446"/>
            <a:ext cx="8534400" cy="338554"/>
          </a:xfrm>
          <a:prstGeom prst="rect">
            <a:avLst/>
          </a:prstGeom>
          <a:noFill/>
        </p:spPr>
        <p:txBody>
          <a:bodyPr wrap="square" rtlCol="0">
            <a:spAutoFit/>
          </a:bodyPr>
          <a:lstStyle/>
          <a:p>
            <a:r>
              <a:rPr lang="en-US" sz="1600" dirty="0" smtClean="0">
                <a:latin typeface="Bodoni MT" pitchFamily="18" charset="0"/>
              </a:rPr>
              <a:t>15. How does the medal distribution vary across different sports?</a:t>
            </a:r>
          </a:p>
        </p:txBody>
      </p:sp>
      <p:pic>
        <p:nvPicPr>
          <p:cNvPr id="6" name="Picture 5" descr="18.png"/>
          <p:cNvPicPr>
            <a:picLocks noChangeAspect="1"/>
          </p:cNvPicPr>
          <p:nvPr/>
        </p:nvPicPr>
        <p:blipFill>
          <a:blip r:embed="rId2"/>
          <a:stretch>
            <a:fillRect/>
          </a:stretch>
        </p:blipFill>
        <p:spPr>
          <a:xfrm>
            <a:off x="4648200" y="1905000"/>
            <a:ext cx="4277322" cy="4777220"/>
          </a:xfrm>
          <a:prstGeom prst="rect">
            <a:avLst/>
          </a:prstGeom>
        </p:spPr>
      </p:pic>
      <p:sp>
        <p:nvSpPr>
          <p:cNvPr id="7" name="Rectangle 6"/>
          <p:cNvSpPr/>
          <p:nvPr/>
        </p:nvSpPr>
        <p:spPr>
          <a:xfrm>
            <a:off x="304800" y="2819400"/>
            <a:ext cx="4191000" cy="2209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This table shows the distribution of medals across different sports at the Olympics. Athletics leads the way with over 37,361 medals awarded, followed by Gymnastics and Swimming. The total medals distributed in all Olympic Games is 260971.</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642646"/>
            <a:ext cx="8610600" cy="338554"/>
          </a:xfrm>
          <a:prstGeom prst="rect">
            <a:avLst/>
          </a:prstGeom>
          <a:noFill/>
        </p:spPr>
        <p:txBody>
          <a:bodyPr wrap="square" rtlCol="0">
            <a:spAutoFit/>
          </a:bodyPr>
          <a:lstStyle/>
          <a:p>
            <a:r>
              <a:rPr lang="en-US" sz="1600" dirty="0" smtClean="0">
                <a:latin typeface="Bodoni MT" pitchFamily="18" charset="0"/>
              </a:rPr>
              <a:t>16. How many regions or NOCs participate in each Olympic Games?</a:t>
            </a:r>
          </a:p>
        </p:txBody>
      </p:sp>
      <p:pic>
        <p:nvPicPr>
          <p:cNvPr id="5" name="Picture 4" descr="19.png"/>
          <p:cNvPicPr>
            <a:picLocks noChangeAspect="1"/>
          </p:cNvPicPr>
          <p:nvPr/>
        </p:nvPicPr>
        <p:blipFill>
          <a:blip r:embed="rId2"/>
          <a:stretch>
            <a:fillRect/>
          </a:stretch>
        </p:blipFill>
        <p:spPr>
          <a:xfrm>
            <a:off x="4648200" y="2057400"/>
            <a:ext cx="4258270" cy="4648200"/>
          </a:xfrm>
          <a:prstGeom prst="rect">
            <a:avLst/>
          </a:prstGeom>
        </p:spPr>
      </p:pic>
      <p:sp>
        <p:nvSpPr>
          <p:cNvPr id="6" name="Rectangle 5"/>
          <p:cNvSpPr/>
          <p:nvPr/>
        </p:nvSpPr>
        <p:spPr>
          <a:xfrm>
            <a:off x="228600" y="4114800"/>
            <a:ext cx="4191000" cy="990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The number of participating regions steadily increased over the years.</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642646"/>
            <a:ext cx="8915400" cy="338554"/>
          </a:xfrm>
          <a:prstGeom prst="rect">
            <a:avLst/>
          </a:prstGeom>
          <a:noFill/>
        </p:spPr>
        <p:txBody>
          <a:bodyPr wrap="square" rtlCol="0">
            <a:spAutoFit/>
          </a:bodyPr>
          <a:lstStyle/>
          <a:p>
            <a:r>
              <a:rPr lang="en-US" sz="1600" dirty="0" smtClean="0">
                <a:latin typeface="Bodoni MT" pitchFamily="18" charset="0"/>
              </a:rPr>
              <a:t>17. Which regions have the highest number of participants in the Olympics?</a:t>
            </a:r>
          </a:p>
        </p:txBody>
      </p:sp>
      <p:pic>
        <p:nvPicPr>
          <p:cNvPr id="5" name="Picture 4" descr="15.png"/>
          <p:cNvPicPr>
            <a:picLocks noChangeAspect="1"/>
          </p:cNvPicPr>
          <p:nvPr/>
        </p:nvPicPr>
        <p:blipFill>
          <a:blip r:embed="rId2"/>
          <a:stretch>
            <a:fillRect/>
          </a:stretch>
        </p:blipFill>
        <p:spPr>
          <a:xfrm>
            <a:off x="2819400" y="2142701"/>
            <a:ext cx="6125430" cy="3038899"/>
          </a:xfrm>
          <a:prstGeom prst="rect">
            <a:avLst/>
          </a:prstGeom>
        </p:spPr>
      </p:pic>
      <p:sp>
        <p:nvSpPr>
          <p:cNvPr id="7" name="Rectangle 6"/>
          <p:cNvSpPr/>
          <p:nvPr/>
        </p:nvSpPr>
        <p:spPr>
          <a:xfrm>
            <a:off x="457200" y="5334000"/>
            <a:ext cx="8458200" cy="10668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This bar graph illustrates the top countries with the highest number of participants at the Olympics. The United States leads with over 12.4K participants, followed by the United Kingdom, France, and Germany.</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ctr"/>
            <a:r>
              <a:rPr lang="en-US" sz="4000" b="1" dirty="0" smtClean="0">
                <a:latin typeface="Bodoni MT" pitchFamily="18" charset="0"/>
              </a:rPr>
              <a:t>SPORTS ANALYSIS</a:t>
            </a:r>
            <a:endParaRPr lang="en-US" sz="4000" dirty="0"/>
          </a:p>
        </p:txBody>
      </p:sp>
      <p:sp>
        <p:nvSpPr>
          <p:cNvPr id="4" name="TextBox 3"/>
          <p:cNvSpPr txBox="1"/>
          <p:nvPr/>
        </p:nvSpPr>
        <p:spPr>
          <a:xfrm>
            <a:off x="76200" y="1566446"/>
            <a:ext cx="8763000" cy="338554"/>
          </a:xfrm>
          <a:prstGeom prst="rect">
            <a:avLst/>
          </a:prstGeom>
          <a:noFill/>
        </p:spPr>
        <p:txBody>
          <a:bodyPr wrap="square" rtlCol="0">
            <a:spAutoFit/>
          </a:bodyPr>
          <a:lstStyle/>
          <a:p>
            <a:r>
              <a:rPr lang="en-US" sz="1600" dirty="0" smtClean="0">
                <a:latin typeface="Bodoni MT" pitchFamily="18" charset="0"/>
              </a:rPr>
              <a:t>18. What is the distribution of medals among different regions?</a:t>
            </a:r>
          </a:p>
        </p:txBody>
      </p:sp>
      <p:pic>
        <p:nvPicPr>
          <p:cNvPr id="5" name="Picture 4" descr="20.png"/>
          <p:cNvPicPr>
            <a:picLocks noChangeAspect="1"/>
          </p:cNvPicPr>
          <p:nvPr/>
        </p:nvPicPr>
        <p:blipFill>
          <a:blip r:embed="rId2"/>
          <a:stretch>
            <a:fillRect/>
          </a:stretch>
        </p:blipFill>
        <p:spPr>
          <a:xfrm>
            <a:off x="4876800" y="1905000"/>
            <a:ext cx="4048690" cy="4800600"/>
          </a:xfrm>
          <a:prstGeom prst="rect">
            <a:avLst/>
          </a:prstGeom>
        </p:spPr>
      </p:pic>
      <p:sp>
        <p:nvSpPr>
          <p:cNvPr id="6" name="Rectangle 5"/>
          <p:cNvSpPr/>
          <p:nvPr/>
        </p:nvSpPr>
        <p:spPr>
          <a:xfrm>
            <a:off x="228600" y="2971800"/>
            <a:ext cx="4419600" cy="1600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smtClean="0">
                <a:solidFill>
                  <a:schemeClr val="tx1"/>
                </a:solidFill>
                <a:latin typeface="Bodoni MT" pitchFamily="18" charset="0"/>
              </a:rPr>
              <a:t>This table displays the medal distribution among various regions. The United States holds the most medals with over 18,127, followed by the United Kingdom, France, and Germany.</a:t>
            </a:r>
            <a:endParaRPr lang="en-US" sz="16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38400"/>
            <a:ext cx="8229600" cy="1143000"/>
          </a:xfrm>
        </p:spPr>
        <p:txBody>
          <a:bodyPr>
            <a:noAutofit/>
          </a:bodyPr>
          <a:lstStyle/>
          <a:p>
            <a:r>
              <a:rPr lang="en-US" sz="4800" b="1" dirty="0" smtClean="0">
                <a:latin typeface="Bodoni MT" pitchFamily="18" charset="0"/>
              </a:rPr>
              <a:t>Exploratory Data Analysis Problem Statements</a:t>
            </a:r>
            <a:endParaRPr lang="en-US" sz="4800" dirty="0">
              <a:latin typeface="Bodoni MT"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lstStyle/>
          <a:p>
            <a:r>
              <a:rPr lang="en-US" dirty="0" smtClean="0">
                <a:latin typeface="Bell MT" pitchFamily="18" charset="0"/>
              </a:rPr>
              <a:t>Introduction of Project</a:t>
            </a:r>
            <a:endParaRPr lang="en-US" dirty="0">
              <a:latin typeface="Bell MT" pitchFamily="18" charset="0"/>
            </a:endParaRPr>
          </a:p>
        </p:txBody>
      </p:sp>
      <p:sp>
        <p:nvSpPr>
          <p:cNvPr id="4" name="Round Diagonal Corner Rectangle 3"/>
          <p:cNvSpPr/>
          <p:nvPr/>
        </p:nvSpPr>
        <p:spPr>
          <a:xfrm>
            <a:off x="152400" y="1600200"/>
            <a:ext cx="8763000" cy="50292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None/>
            </a:pPr>
            <a:r>
              <a:rPr lang="en-US" sz="2400" dirty="0" smtClean="0">
                <a:solidFill>
                  <a:schemeClr val="tx1"/>
                </a:solidFill>
                <a:latin typeface="Bodoni MT" pitchFamily="18" charset="0"/>
              </a:rPr>
              <a:t>This is a data Analytics project based on Olympic Games data from 1896 to 2016. In this Olympic Games dataset is a comprehensive collection of information detailing the history, sports, participants, and locations of the Olympics. It encompasses interconnected tables covering sports, events, host cities, games names and medal awards. This dataset offers valuable insights into the evolution of the Olympics. . This project is divided into two parts one is working with Power BI and the other one is EDA work with SQL and Excel. These tool help to find different insight in the Dataset.</a:t>
            </a:r>
            <a:endParaRPr lang="en-US" sz="24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880646"/>
            <a:ext cx="8382000" cy="338554"/>
          </a:xfrm>
          <a:prstGeom prst="rect">
            <a:avLst/>
          </a:prstGeom>
          <a:noFill/>
        </p:spPr>
        <p:txBody>
          <a:bodyPr wrap="square" rtlCol="0">
            <a:spAutoFit/>
          </a:bodyPr>
          <a:lstStyle/>
          <a:p>
            <a:r>
              <a:rPr lang="en-US" sz="1600" dirty="0" smtClean="0">
                <a:latin typeface="Bodoni MT" pitchFamily="18" charset="0"/>
              </a:rPr>
              <a:t>1. Are there any trends or patterns in the frequency of hosting Olympic Games?</a:t>
            </a:r>
          </a:p>
        </p:txBody>
      </p:sp>
      <p:pic>
        <p:nvPicPr>
          <p:cNvPr id="3" name="Picture 2" descr="Screenshot (130).png"/>
          <p:cNvPicPr>
            <a:picLocks noChangeAspect="1"/>
          </p:cNvPicPr>
          <p:nvPr/>
        </p:nvPicPr>
        <p:blipFill>
          <a:blip r:embed="rId2"/>
          <a:stretch>
            <a:fillRect/>
          </a:stretch>
        </p:blipFill>
        <p:spPr>
          <a:xfrm>
            <a:off x="76200" y="1501901"/>
            <a:ext cx="8991600" cy="4670299"/>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880646"/>
            <a:ext cx="8229600" cy="338554"/>
          </a:xfrm>
          <a:prstGeom prst="rect">
            <a:avLst/>
          </a:prstGeom>
          <a:noFill/>
        </p:spPr>
        <p:txBody>
          <a:bodyPr wrap="square" rtlCol="0">
            <a:spAutoFit/>
          </a:bodyPr>
          <a:lstStyle/>
          <a:p>
            <a:r>
              <a:rPr lang="en-US" sz="1600" dirty="0" smtClean="0">
                <a:latin typeface="Bodoni MT" pitchFamily="18" charset="0"/>
              </a:rPr>
              <a:t>2. How has the duration of Olympic Games changed over time?</a:t>
            </a:r>
          </a:p>
        </p:txBody>
      </p:sp>
      <p:pic>
        <p:nvPicPr>
          <p:cNvPr id="4" name="Picture 3" descr="Screenshot (131).png"/>
          <p:cNvPicPr>
            <a:picLocks noChangeAspect="1"/>
          </p:cNvPicPr>
          <p:nvPr/>
        </p:nvPicPr>
        <p:blipFill>
          <a:blip r:embed="rId2"/>
          <a:stretch>
            <a:fillRect/>
          </a:stretch>
        </p:blipFill>
        <p:spPr>
          <a:xfrm>
            <a:off x="0" y="1295400"/>
            <a:ext cx="9144000" cy="542760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80646"/>
            <a:ext cx="8382000" cy="338554"/>
          </a:xfrm>
          <a:prstGeom prst="rect">
            <a:avLst/>
          </a:prstGeom>
          <a:noFill/>
        </p:spPr>
        <p:txBody>
          <a:bodyPr wrap="square" rtlCol="0">
            <a:spAutoFit/>
          </a:bodyPr>
          <a:lstStyle/>
          <a:p>
            <a:r>
              <a:rPr lang="en-US" sz="1600" dirty="0" smtClean="0">
                <a:latin typeface="Bodoni MT" pitchFamily="18" charset="0"/>
              </a:rPr>
              <a:t>3.Are there any notable events or occurrences associated with specific Olympic Games?</a:t>
            </a:r>
          </a:p>
        </p:txBody>
      </p:sp>
      <p:pic>
        <p:nvPicPr>
          <p:cNvPr id="4" name="Picture 3" descr="Screenshot (132).png"/>
          <p:cNvPicPr>
            <a:picLocks noChangeAspect="1"/>
          </p:cNvPicPr>
          <p:nvPr/>
        </p:nvPicPr>
        <p:blipFill>
          <a:blip r:embed="rId2"/>
          <a:stretch>
            <a:fillRect/>
          </a:stretch>
        </p:blipFill>
        <p:spPr>
          <a:xfrm>
            <a:off x="0" y="1295400"/>
            <a:ext cx="9067800" cy="52578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38200"/>
            <a:ext cx="8458200" cy="338554"/>
          </a:xfrm>
          <a:prstGeom prst="rect">
            <a:avLst/>
          </a:prstGeom>
          <a:noFill/>
        </p:spPr>
        <p:txBody>
          <a:bodyPr wrap="square" rtlCol="0">
            <a:spAutoFit/>
          </a:bodyPr>
          <a:lstStyle/>
          <a:p>
            <a:r>
              <a:rPr lang="en-US" sz="1600" dirty="0" smtClean="0">
                <a:latin typeface="Bodoni MT" pitchFamily="18" charset="0"/>
              </a:rPr>
              <a:t>4. Are there any emerging sports that have been recently added to the Olympics?</a:t>
            </a:r>
          </a:p>
        </p:txBody>
      </p:sp>
      <p:pic>
        <p:nvPicPr>
          <p:cNvPr id="3" name="Picture 2" descr="Screenshot (133).png"/>
          <p:cNvPicPr>
            <a:picLocks noChangeAspect="1"/>
          </p:cNvPicPr>
          <p:nvPr/>
        </p:nvPicPr>
        <p:blipFill>
          <a:blip r:embed="rId2"/>
          <a:stretch>
            <a:fillRect/>
          </a:stretch>
        </p:blipFill>
        <p:spPr>
          <a:xfrm>
            <a:off x="151166" y="1532845"/>
            <a:ext cx="8840434" cy="486795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838200"/>
            <a:ext cx="8534400" cy="338554"/>
          </a:xfrm>
          <a:prstGeom prst="rect">
            <a:avLst/>
          </a:prstGeom>
          <a:noFill/>
        </p:spPr>
        <p:txBody>
          <a:bodyPr wrap="square" rtlCol="0">
            <a:spAutoFit/>
          </a:bodyPr>
          <a:lstStyle/>
          <a:p>
            <a:r>
              <a:rPr lang="en-US" sz="1600" dirty="0" smtClean="0">
                <a:latin typeface="Bodoni MT" pitchFamily="18" charset="0"/>
              </a:rPr>
              <a:t>5. How has the popularity of certain sports changed over the years?</a:t>
            </a:r>
          </a:p>
        </p:txBody>
      </p:sp>
      <p:pic>
        <p:nvPicPr>
          <p:cNvPr id="3" name="Picture 2" descr="Screenshot (134).png"/>
          <p:cNvPicPr>
            <a:picLocks noChangeAspect="1"/>
          </p:cNvPicPr>
          <p:nvPr/>
        </p:nvPicPr>
        <p:blipFill>
          <a:blip r:embed="rId2"/>
          <a:stretch>
            <a:fillRect/>
          </a:stretch>
        </p:blipFill>
        <p:spPr>
          <a:xfrm>
            <a:off x="0" y="1447800"/>
            <a:ext cx="9144000" cy="4541003"/>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04446"/>
            <a:ext cx="8534400" cy="338554"/>
          </a:xfrm>
          <a:prstGeom prst="rect">
            <a:avLst/>
          </a:prstGeom>
          <a:noFill/>
        </p:spPr>
        <p:txBody>
          <a:bodyPr wrap="square" rtlCol="0">
            <a:spAutoFit/>
          </a:bodyPr>
          <a:lstStyle/>
          <a:p>
            <a:r>
              <a:rPr lang="en-US" sz="1600" dirty="0" smtClean="0">
                <a:latin typeface="Bodoni MT" pitchFamily="18" charset="0"/>
              </a:rPr>
              <a:t>6. Are there any sports that are specific to a particular region or culture?</a:t>
            </a:r>
          </a:p>
        </p:txBody>
      </p:sp>
      <p:pic>
        <p:nvPicPr>
          <p:cNvPr id="3" name="Picture 2" descr="Screenshot (135).png"/>
          <p:cNvPicPr>
            <a:picLocks noChangeAspect="1"/>
          </p:cNvPicPr>
          <p:nvPr/>
        </p:nvPicPr>
        <p:blipFill>
          <a:blip r:embed="rId2"/>
          <a:stretch>
            <a:fillRect/>
          </a:stretch>
        </p:blipFill>
        <p:spPr>
          <a:xfrm>
            <a:off x="0" y="1587572"/>
            <a:ext cx="9144000" cy="458462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38200"/>
            <a:ext cx="8458200" cy="338554"/>
          </a:xfrm>
          <a:prstGeom prst="rect">
            <a:avLst/>
          </a:prstGeom>
          <a:noFill/>
        </p:spPr>
        <p:txBody>
          <a:bodyPr wrap="square" rtlCol="0">
            <a:spAutoFit/>
          </a:bodyPr>
          <a:lstStyle/>
          <a:p>
            <a:r>
              <a:rPr lang="en-US" sz="1600" dirty="0" smtClean="0">
                <a:latin typeface="Bodoni MT" pitchFamily="18" charset="0"/>
              </a:rPr>
              <a:t>7. Are there any sports that have a higher number of events for one gender compared to others?</a:t>
            </a:r>
          </a:p>
        </p:txBody>
      </p:sp>
      <p:pic>
        <p:nvPicPr>
          <p:cNvPr id="3" name="Picture 2" descr="Screenshot (136).png"/>
          <p:cNvPicPr>
            <a:picLocks noChangeAspect="1"/>
          </p:cNvPicPr>
          <p:nvPr/>
        </p:nvPicPr>
        <p:blipFill>
          <a:blip r:embed="rId2"/>
          <a:stretch>
            <a:fillRect/>
          </a:stretch>
        </p:blipFill>
        <p:spPr>
          <a:xfrm>
            <a:off x="0" y="1757299"/>
            <a:ext cx="9144000" cy="418630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38200"/>
            <a:ext cx="8534400" cy="338554"/>
          </a:xfrm>
          <a:prstGeom prst="rect">
            <a:avLst/>
          </a:prstGeom>
          <a:noFill/>
        </p:spPr>
        <p:txBody>
          <a:bodyPr wrap="square" rtlCol="0">
            <a:spAutoFit/>
          </a:bodyPr>
          <a:lstStyle/>
          <a:p>
            <a:r>
              <a:rPr lang="en-US" sz="1600" dirty="0" smtClean="0">
                <a:latin typeface="Bodoni MT" pitchFamily="18" charset="0"/>
              </a:rPr>
              <a:t>8. Are there any new events that have been introduced in recent editions of the Olympics?</a:t>
            </a:r>
          </a:p>
        </p:txBody>
      </p:sp>
      <p:pic>
        <p:nvPicPr>
          <p:cNvPr id="3" name="Picture 2" descr="Screenshot (137).png"/>
          <p:cNvPicPr>
            <a:picLocks noChangeAspect="1"/>
          </p:cNvPicPr>
          <p:nvPr/>
        </p:nvPicPr>
        <p:blipFill>
          <a:blip r:embed="rId2"/>
          <a:stretch>
            <a:fillRect/>
          </a:stretch>
        </p:blipFill>
        <p:spPr>
          <a:xfrm>
            <a:off x="0" y="1581754"/>
            <a:ext cx="9144000" cy="436184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838200"/>
            <a:ext cx="8610600" cy="338554"/>
          </a:xfrm>
          <a:prstGeom prst="rect">
            <a:avLst/>
          </a:prstGeom>
          <a:noFill/>
        </p:spPr>
        <p:txBody>
          <a:bodyPr wrap="square" rtlCol="0">
            <a:spAutoFit/>
          </a:bodyPr>
          <a:lstStyle/>
          <a:p>
            <a:r>
              <a:rPr lang="en-US" sz="1600" dirty="0" smtClean="0">
                <a:latin typeface="Bodoni MT" pitchFamily="18" charset="0"/>
              </a:rPr>
              <a:t>9. Are there any events that have been discontinued or removed from the Olympics?</a:t>
            </a:r>
          </a:p>
        </p:txBody>
      </p:sp>
      <p:pic>
        <p:nvPicPr>
          <p:cNvPr id="3" name="Picture 2" descr="Screenshot (138).png"/>
          <p:cNvPicPr>
            <a:picLocks noChangeAspect="1"/>
          </p:cNvPicPr>
          <p:nvPr/>
        </p:nvPicPr>
        <p:blipFill>
          <a:blip r:embed="rId2"/>
          <a:stretch>
            <a:fillRect/>
          </a:stretch>
        </p:blipFill>
        <p:spPr>
          <a:xfrm>
            <a:off x="0" y="1298642"/>
            <a:ext cx="9144000" cy="4568758"/>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38200"/>
            <a:ext cx="8610600" cy="338554"/>
          </a:xfrm>
          <a:prstGeom prst="rect">
            <a:avLst/>
          </a:prstGeom>
          <a:noFill/>
        </p:spPr>
        <p:txBody>
          <a:bodyPr wrap="square" rtlCol="0">
            <a:spAutoFit/>
          </a:bodyPr>
          <a:lstStyle/>
          <a:p>
            <a:r>
              <a:rPr lang="en-US" sz="1600" dirty="0" smtClean="0">
                <a:latin typeface="Bodoni MT" pitchFamily="18" charset="0"/>
              </a:rPr>
              <a:t>10. Are there any notable trends in the height and weight of participants over time?</a:t>
            </a:r>
          </a:p>
        </p:txBody>
      </p:sp>
      <p:pic>
        <p:nvPicPr>
          <p:cNvPr id="3" name="Picture 2" descr="Screenshot (139).png"/>
          <p:cNvPicPr>
            <a:picLocks noChangeAspect="1"/>
          </p:cNvPicPr>
          <p:nvPr/>
        </p:nvPicPr>
        <p:blipFill>
          <a:blip r:embed="rId2"/>
          <a:stretch>
            <a:fillRect/>
          </a:stretch>
        </p:blipFill>
        <p:spPr>
          <a:xfrm>
            <a:off x="0" y="1871472"/>
            <a:ext cx="9144000" cy="384352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28600" y="1371600"/>
            <a:ext cx="8686800" cy="19812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smtClean="0">
                <a:solidFill>
                  <a:schemeClr val="tx1"/>
                </a:solidFill>
                <a:latin typeface="Bodoni MT" pitchFamily="18" charset="0"/>
              </a:rPr>
              <a:t>The objective of this project is to analyze the Olympic Games dataset from 1896 to 2016 using Power BI, SQL, and Excel to uncover trends, geographic distribution, country performance and the evolution of sports and events. This will provide valuable insights into the history and impact of the Olympics.</a:t>
            </a:r>
            <a:endParaRPr lang="en-US" sz="2000" dirty="0">
              <a:solidFill>
                <a:schemeClr val="tx1"/>
              </a:solidFill>
              <a:latin typeface="Bodoni MT" pitchFamily="18" charset="0"/>
            </a:endParaRPr>
          </a:p>
        </p:txBody>
      </p:sp>
      <p:sp>
        <p:nvSpPr>
          <p:cNvPr id="8" name="Round Diagonal Corner Rectangle 7"/>
          <p:cNvSpPr/>
          <p:nvPr/>
        </p:nvSpPr>
        <p:spPr>
          <a:xfrm>
            <a:off x="228600" y="4191000"/>
            <a:ext cx="8686800" cy="16764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smtClean="0">
                <a:solidFill>
                  <a:schemeClr val="tx1"/>
                </a:solidFill>
                <a:latin typeface="Bodoni MT" pitchFamily="18" charset="0"/>
              </a:rPr>
              <a:t>The analysis scope includes examining trends, geographic distribution, country performance, medal distribution and the evolution of sports and events in the Olympic Games from 1896 to 2016 using Power BI, SQL, and Excel</a:t>
            </a:r>
            <a:endParaRPr lang="en-US" sz="2000" dirty="0">
              <a:solidFill>
                <a:schemeClr val="tx1"/>
              </a:solidFill>
              <a:latin typeface="Bodoni MT" pitchFamily="18" charset="0"/>
            </a:endParaRPr>
          </a:p>
        </p:txBody>
      </p:sp>
      <p:sp>
        <p:nvSpPr>
          <p:cNvPr id="10" name="TextBox 9"/>
          <p:cNvSpPr txBox="1"/>
          <p:nvPr/>
        </p:nvSpPr>
        <p:spPr>
          <a:xfrm>
            <a:off x="533400" y="786825"/>
            <a:ext cx="2209800" cy="584775"/>
          </a:xfrm>
          <a:prstGeom prst="rect">
            <a:avLst/>
          </a:prstGeom>
          <a:noFill/>
        </p:spPr>
        <p:txBody>
          <a:bodyPr wrap="square" rtlCol="0">
            <a:spAutoFit/>
          </a:bodyPr>
          <a:lstStyle/>
          <a:p>
            <a:r>
              <a:rPr lang="en-US" sz="3200" dirty="0">
                <a:solidFill>
                  <a:schemeClr val="tx2"/>
                </a:solidFill>
                <a:latin typeface="Bell MT" pitchFamily="18" charset="0"/>
                <a:ea typeface="+mj-ea"/>
                <a:cs typeface="+mj-cs"/>
              </a:rPr>
              <a:t>Objective</a:t>
            </a:r>
          </a:p>
        </p:txBody>
      </p:sp>
      <p:sp>
        <p:nvSpPr>
          <p:cNvPr id="11" name="TextBox 10"/>
          <p:cNvSpPr txBox="1"/>
          <p:nvPr/>
        </p:nvSpPr>
        <p:spPr>
          <a:xfrm>
            <a:off x="381000" y="3606225"/>
            <a:ext cx="2971800" cy="584775"/>
          </a:xfrm>
          <a:prstGeom prst="rect">
            <a:avLst/>
          </a:prstGeom>
          <a:noFill/>
        </p:spPr>
        <p:txBody>
          <a:bodyPr wrap="square" rtlCol="0">
            <a:spAutoFit/>
          </a:bodyPr>
          <a:lstStyle/>
          <a:p>
            <a:r>
              <a:rPr lang="en-US" sz="3200" dirty="0">
                <a:solidFill>
                  <a:schemeClr val="tx2"/>
                </a:solidFill>
                <a:latin typeface="Bell MT" pitchFamily="18" charset="0"/>
                <a:ea typeface="+mj-ea"/>
                <a:cs typeface="+mj-cs"/>
              </a:rPr>
              <a:t>Analysis</a:t>
            </a:r>
            <a:r>
              <a:rPr lang="en-US" sz="3200" dirty="0" smtClean="0">
                <a:latin typeface="Bell MT" pitchFamily="18" charset="0"/>
              </a:rPr>
              <a:t>  </a:t>
            </a:r>
            <a:r>
              <a:rPr lang="en-US" sz="3200" dirty="0">
                <a:solidFill>
                  <a:schemeClr val="tx2"/>
                </a:solidFill>
                <a:latin typeface="Bell MT" pitchFamily="18" charset="0"/>
                <a:ea typeface="+mj-ea"/>
                <a:cs typeface="+mj-cs"/>
              </a:rPr>
              <a:t>Scope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40).png"/>
          <p:cNvPicPr>
            <a:picLocks noChangeAspect="1"/>
          </p:cNvPicPr>
          <p:nvPr/>
        </p:nvPicPr>
        <p:blipFill>
          <a:blip r:embed="rId2"/>
          <a:stretch>
            <a:fillRect/>
          </a:stretch>
        </p:blipFill>
        <p:spPr>
          <a:xfrm>
            <a:off x="0" y="1472386"/>
            <a:ext cx="9144000" cy="4471214"/>
          </a:xfrm>
          <a:prstGeom prst="rect">
            <a:avLst/>
          </a:prstGeom>
        </p:spPr>
      </p:pic>
      <p:sp>
        <p:nvSpPr>
          <p:cNvPr id="3" name="TextBox 2"/>
          <p:cNvSpPr txBox="1"/>
          <p:nvPr/>
        </p:nvSpPr>
        <p:spPr>
          <a:xfrm>
            <a:off x="76200" y="914400"/>
            <a:ext cx="8610600" cy="338554"/>
          </a:xfrm>
          <a:prstGeom prst="rect">
            <a:avLst/>
          </a:prstGeom>
          <a:noFill/>
        </p:spPr>
        <p:txBody>
          <a:bodyPr wrap="square" rtlCol="0">
            <a:spAutoFit/>
          </a:bodyPr>
          <a:lstStyle/>
          <a:p>
            <a:r>
              <a:rPr lang="en-US" sz="1600" dirty="0" smtClean="0">
                <a:latin typeface="Bodoni MT" pitchFamily="18" charset="0"/>
              </a:rPr>
              <a:t>11. Are there any dominant countries or regions in specific sports or events?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41).png"/>
          <p:cNvPicPr>
            <a:picLocks noChangeAspect="1"/>
          </p:cNvPicPr>
          <p:nvPr/>
        </p:nvPicPr>
        <p:blipFill>
          <a:blip r:embed="rId2"/>
          <a:stretch>
            <a:fillRect/>
          </a:stretch>
        </p:blipFill>
        <p:spPr>
          <a:xfrm>
            <a:off x="0" y="1560600"/>
            <a:ext cx="9144000" cy="4687800"/>
          </a:xfrm>
          <a:prstGeom prst="rect">
            <a:avLst/>
          </a:prstGeom>
        </p:spPr>
      </p:pic>
      <p:sp>
        <p:nvSpPr>
          <p:cNvPr id="3" name="TextBox 2"/>
          <p:cNvSpPr txBox="1"/>
          <p:nvPr/>
        </p:nvSpPr>
        <p:spPr>
          <a:xfrm>
            <a:off x="76200" y="880646"/>
            <a:ext cx="8458200" cy="338554"/>
          </a:xfrm>
          <a:prstGeom prst="rect">
            <a:avLst/>
          </a:prstGeom>
          <a:noFill/>
        </p:spPr>
        <p:txBody>
          <a:bodyPr wrap="square" rtlCol="0">
            <a:spAutoFit/>
          </a:bodyPr>
          <a:lstStyle/>
          <a:p>
            <a:r>
              <a:rPr lang="en-US" sz="1600" dirty="0" smtClean="0">
                <a:latin typeface="Bodoni MT" pitchFamily="18" charset="0"/>
              </a:rPr>
              <a:t>12. Are there any countries that consistently perform well in multiple Olympic editions?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2).png"/>
          <p:cNvPicPr>
            <a:picLocks noChangeAspect="1"/>
          </p:cNvPicPr>
          <p:nvPr/>
        </p:nvPicPr>
        <p:blipFill>
          <a:blip r:embed="rId2"/>
          <a:stretch>
            <a:fillRect/>
          </a:stretch>
        </p:blipFill>
        <p:spPr>
          <a:xfrm>
            <a:off x="108914" y="1456603"/>
            <a:ext cx="8926171" cy="5172797"/>
          </a:xfrm>
          <a:prstGeom prst="rect">
            <a:avLst/>
          </a:prstGeom>
        </p:spPr>
      </p:pic>
      <p:sp>
        <p:nvSpPr>
          <p:cNvPr id="4" name="TextBox 3"/>
          <p:cNvSpPr txBox="1"/>
          <p:nvPr/>
        </p:nvSpPr>
        <p:spPr>
          <a:xfrm>
            <a:off x="152400" y="880646"/>
            <a:ext cx="8458200" cy="338554"/>
          </a:xfrm>
          <a:prstGeom prst="rect">
            <a:avLst/>
          </a:prstGeom>
          <a:noFill/>
        </p:spPr>
        <p:txBody>
          <a:bodyPr wrap="square" rtlCol="0">
            <a:spAutoFit/>
          </a:bodyPr>
          <a:lstStyle/>
          <a:p>
            <a:r>
              <a:rPr lang="en-US" sz="1600" dirty="0" smtClean="0">
                <a:latin typeface="Bodoni MT" pitchFamily="18" charset="0"/>
              </a:rPr>
              <a:t>13. Are there any sports or events that have a higher number of medalists from a specific region?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863025"/>
            <a:ext cx="8458200" cy="584775"/>
          </a:xfrm>
          <a:prstGeom prst="rect">
            <a:avLst/>
          </a:prstGeom>
          <a:noFill/>
        </p:spPr>
        <p:txBody>
          <a:bodyPr wrap="square" rtlCol="0">
            <a:spAutoFit/>
          </a:bodyPr>
          <a:lstStyle/>
          <a:p>
            <a:r>
              <a:rPr lang="en-US" sz="1600" dirty="0" smtClean="0">
                <a:latin typeface="Bodoni MT" pitchFamily="18" charset="0"/>
              </a:rPr>
              <a:t>14. Are there any regions that have experienced significant growth or decline in Olympic participation?</a:t>
            </a:r>
          </a:p>
        </p:txBody>
      </p:sp>
      <p:pic>
        <p:nvPicPr>
          <p:cNvPr id="6" name="Picture 5" descr="Screenshot (145).png"/>
          <p:cNvPicPr>
            <a:picLocks noChangeAspect="1"/>
          </p:cNvPicPr>
          <p:nvPr/>
        </p:nvPicPr>
        <p:blipFill>
          <a:blip r:embed="rId2"/>
          <a:stretch>
            <a:fillRect/>
          </a:stretch>
        </p:blipFill>
        <p:spPr>
          <a:xfrm>
            <a:off x="0" y="1828800"/>
            <a:ext cx="9144000" cy="33528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44).png"/>
          <p:cNvPicPr>
            <a:picLocks noChangeAspect="1"/>
          </p:cNvPicPr>
          <p:nvPr/>
        </p:nvPicPr>
        <p:blipFill>
          <a:blip r:embed="rId2"/>
          <a:stretch>
            <a:fillRect/>
          </a:stretch>
        </p:blipFill>
        <p:spPr>
          <a:xfrm>
            <a:off x="0" y="2027026"/>
            <a:ext cx="9144000" cy="3764174"/>
          </a:xfrm>
          <a:prstGeom prst="rect">
            <a:avLst/>
          </a:prstGeom>
        </p:spPr>
      </p:pic>
      <p:sp>
        <p:nvSpPr>
          <p:cNvPr id="3" name="TextBox 2"/>
          <p:cNvSpPr txBox="1"/>
          <p:nvPr/>
        </p:nvSpPr>
        <p:spPr>
          <a:xfrm>
            <a:off x="76200" y="914400"/>
            <a:ext cx="8763000" cy="584775"/>
          </a:xfrm>
          <a:prstGeom prst="rect">
            <a:avLst/>
          </a:prstGeom>
          <a:noFill/>
        </p:spPr>
        <p:txBody>
          <a:bodyPr wrap="square" rtlCol="0">
            <a:spAutoFit/>
          </a:bodyPr>
          <a:lstStyle/>
          <a:p>
            <a:r>
              <a:rPr lang="en-US" sz="1600" dirty="0" smtClean="0">
                <a:latin typeface="Bodoni MT" pitchFamily="18" charset="0"/>
              </a:rPr>
              <a:t>14. Are there any regions that have experienced significant growth or decline in Olympic participation?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38200"/>
            <a:ext cx="8458200" cy="381000"/>
          </a:xfrm>
          <a:prstGeom prst="rect">
            <a:avLst/>
          </a:prstGeom>
          <a:noFill/>
        </p:spPr>
        <p:txBody>
          <a:bodyPr wrap="square" rtlCol="0">
            <a:spAutoFit/>
          </a:bodyPr>
          <a:lstStyle/>
          <a:p>
            <a:r>
              <a:rPr lang="en-US" dirty="0" smtClean="0">
                <a:latin typeface="Bodoni MT" pitchFamily="18" charset="0"/>
              </a:rPr>
              <a:t>15. Are there any regions that have had a notable impact on the overall medal tally?</a:t>
            </a:r>
            <a:endParaRPr lang="en-US" dirty="0">
              <a:latin typeface="Bodoni MT" pitchFamily="18" charset="0"/>
            </a:endParaRPr>
          </a:p>
        </p:txBody>
      </p:sp>
      <p:pic>
        <p:nvPicPr>
          <p:cNvPr id="3" name="Picture 2" descr="Screenshot (144).png"/>
          <p:cNvPicPr>
            <a:picLocks noChangeAspect="1"/>
          </p:cNvPicPr>
          <p:nvPr/>
        </p:nvPicPr>
        <p:blipFill>
          <a:blip r:embed="rId2"/>
          <a:stretch>
            <a:fillRect/>
          </a:stretch>
        </p:blipFill>
        <p:spPr>
          <a:xfrm>
            <a:off x="0" y="1699312"/>
            <a:ext cx="9144000" cy="4168087"/>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819400"/>
            <a:ext cx="7467600" cy="1107996"/>
          </a:xfrm>
          <a:prstGeom prst="rect">
            <a:avLst/>
          </a:prstGeom>
          <a:noFill/>
        </p:spPr>
        <p:txBody>
          <a:bodyPr wrap="square" rtlCol="0">
            <a:spAutoFit/>
          </a:bodyPr>
          <a:lstStyle/>
          <a:p>
            <a:pPr algn="ctr"/>
            <a:r>
              <a:rPr lang="en-US" sz="6600" dirty="0" smtClean="0">
                <a:solidFill>
                  <a:schemeClr val="tx2"/>
                </a:solidFill>
                <a:latin typeface="Bodoni MT" pitchFamily="18" charset="0"/>
              </a:rPr>
              <a:t>THANK YOU…</a:t>
            </a:r>
            <a:endParaRPr lang="en-US" sz="6600" dirty="0">
              <a:solidFill>
                <a:schemeClr val="tx2"/>
              </a:solidFill>
              <a:latin typeface="Bodoni MT"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762000"/>
            <a:ext cx="1066800" cy="584775"/>
          </a:xfrm>
          <a:prstGeom prst="rect">
            <a:avLst/>
          </a:prstGeom>
          <a:noFill/>
        </p:spPr>
        <p:txBody>
          <a:bodyPr wrap="square" rtlCol="0">
            <a:spAutoFit/>
          </a:bodyPr>
          <a:lstStyle/>
          <a:p>
            <a:r>
              <a:rPr lang="en-US" sz="3200" dirty="0">
                <a:solidFill>
                  <a:schemeClr val="tx2"/>
                </a:solidFill>
                <a:latin typeface="Bell MT" pitchFamily="18" charset="0"/>
                <a:ea typeface="+mj-ea"/>
                <a:cs typeface="+mj-cs"/>
              </a:rPr>
              <a:t>Goal</a:t>
            </a:r>
          </a:p>
        </p:txBody>
      </p:sp>
      <p:sp>
        <p:nvSpPr>
          <p:cNvPr id="7" name="Round Diagonal Corner Rectangle 6"/>
          <p:cNvSpPr/>
          <p:nvPr/>
        </p:nvSpPr>
        <p:spPr>
          <a:xfrm>
            <a:off x="228600" y="1295400"/>
            <a:ext cx="8686800" cy="1524000"/>
          </a:xfrm>
          <a:prstGeom prst="round2Diag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smtClean="0">
                <a:solidFill>
                  <a:schemeClr val="tx1"/>
                </a:solidFill>
                <a:latin typeface="Bodoni MT" pitchFamily="18" charset="0"/>
              </a:rPr>
              <a:t>The goal is to leverage Power BI, SQL, and Excel to analyze the Olympic Games dataset, uncovering insights into trends, geographic distribution, and country performance, enhancing understanding of the Olympics' history and its global impact.</a:t>
            </a:r>
            <a:endParaRPr lang="en-US" sz="2000"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noAutofit/>
          </a:bodyPr>
          <a:lstStyle/>
          <a:p>
            <a:pPr>
              <a:buNone/>
            </a:pPr>
            <a:r>
              <a:rPr lang="en-US" sz="1600" b="1" dirty="0" smtClean="0">
                <a:solidFill>
                  <a:schemeClr val="tx2"/>
                </a:solidFill>
                <a:latin typeface="Bodoni MT" pitchFamily="18" charset="0"/>
              </a:rPr>
              <a:t>Dataset Description</a:t>
            </a:r>
          </a:p>
          <a:p>
            <a:pPr algn="just">
              <a:buNone/>
            </a:pPr>
            <a:r>
              <a:rPr lang="en-US" sz="1300" dirty="0" smtClean="0">
                <a:latin typeface="Bodoni MT" pitchFamily="18" charset="0"/>
              </a:rPr>
              <a:t>       The dataset here is a comprehensive collection of information about the Olympic Games, offering a detailed view of various aspects related to this prestigious international sporting event. It encompasses data from multiple interconnected tables, providing valuable insights into the history, sports, participants, and locations of the Olympic Games.</a:t>
            </a:r>
          </a:p>
          <a:p>
            <a:pPr algn="just">
              <a:buNone/>
            </a:pPr>
            <a:endParaRPr lang="en-US" sz="1400" b="1" dirty="0" smtClean="0">
              <a:solidFill>
                <a:schemeClr val="tx2"/>
              </a:solidFill>
              <a:latin typeface="Bodoni MT" pitchFamily="18" charset="0"/>
            </a:endParaRPr>
          </a:p>
          <a:p>
            <a:pPr algn="just">
              <a:buNone/>
            </a:pPr>
            <a:r>
              <a:rPr lang="en-US" sz="1600" b="1" dirty="0" smtClean="0">
                <a:solidFill>
                  <a:schemeClr val="tx2"/>
                </a:solidFill>
                <a:latin typeface="Bodoni MT" pitchFamily="18" charset="0"/>
              </a:rPr>
              <a:t>Table</a:t>
            </a:r>
            <a:r>
              <a:rPr lang="en-US" sz="1400" b="1" dirty="0" smtClean="0"/>
              <a:t> </a:t>
            </a:r>
            <a:r>
              <a:rPr lang="en-US" sz="1600" b="1" dirty="0" smtClean="0">
                <a:solidFill>
                  <a:schemeClr val="tx2"/>
                </a:solidFill>
                <a:latin typeface="Bodoni MT" pitchFamily="18" charset="0"/>
              </a:rPr>
              <a:t>Explanations</a:t>
            </a:r>
            <a:endParaRPr lang="en-US" sz="1400" b="1" dirty="0" smtClean="0">
              <a:solidFill>
                <a:schemeClr val="tx2"/>
              </a:solidFill>
              <a:latin typeface="Bodoni MT" pitchFamily="18" charset="0"/>
            </a:endParaRPr>
          </a:p>
          <a:p>
            <a:pPr algn="just">
              <a:buNone/>
            </a:pPr>
            <a:r>
              <a:rPr lang="en-US" sz="1300" b="1" dirty="0" smtClean="0">
                <a:latin typeface="Bodoni MT" pitchFamily="18" charset="0"/>
              </a:rPr>
              <a:t>Sport Table</a:t>
            </a:r>
          </a:p>
          <a:p>
            <a:pPr algn="just">
              <a:buNone/>
            </a:pPr>
            <a:r>
              <a:rPr lang="en-US" sz="1300" dirty="0" smtClean="0">
                <a:latin typeface="Bodoni MT" pitchFamily="18" charset="0"/>
              </a:rPr>
              <a:t>       This table contains a comprehensive list of all sports featured in the Olympics, covering both the summer and winter editions. Each sport is further categorized into specific events, catering to a wide range of athletic disciplines.</a:t>
            </a:r>
          </a:p>
          <a:p>
            <a:pPr algn="just">
              <a:buNone/>
            </a:pPr>
            <a:r>
              <a:rPr lang="en-US" sz="1300" b="1" dirty="0" smtClean="0">
                <a:latin typeface="Bodoni MT" pitchFamily="18" charset="0"/>
              </a:rPr>
              <a:t>Event Table</a:t>
            </a:r>
          </a:p>
          <a:p>
            <a:pPr algn="just">
              <a:buNone/>
            </a:pPr>
            <a:r>
              <a:rPr lang="en-US" sz="1300" dirty="0" smtClean="0">
                <a:latin typeface="Bodoni MT" pitchFamily="18" charset="0"/>
              </a:rPr>
              <a:t>       The Event table offers detailed information about the various events held within each sport. Events are categorized based on gender, with separate entries for Men's, Women's, and Mixed events.</a:t>
            </a:r>
          </a:p>
          <a:p>
            <a:pPr algn="just">
              <a:buNone/>
            </a:pPr>
            <a:r>
              <a:rPr lang="en-US" sz="1300" b="1" dirty="0" smtClean="0">
                <a:latin typeface="Bodoni MT" pitchFamily="18" charset="0"/>
              </a:rPr>
              <a:t>City Table</a:t>
            </a:r>
          </a:p>
          <a:p>
            <a:pPr algn="just">
              <a:buNone/>
            </a:pPr>
            <a:r>
              <a:rPr lang="en-US" sz="1300" dirty="0" smtClean="0">
                <a:latin typeface="Bodoni MT" pitchFamily="18" charset="0"/>
              </a:rPr>
              <a:t>       This table provides an extensive list of cities from around the world that have hosted or participated in the Olympic Games over the years.</a:t>
            </a:r>
          </a:p>
          <a:p>
            <a:pPr algn="just">
              <a:buNone/>
            </a:pPr>
            <a:r>
              <a:rPr lang="en-US" sz="1300" b="1" dirty="0" smtClean="0">
                <a:latin typeface="Bodoni MT" pitchFamily="18" charset="0"/>
              </a:rPr>
              <a:t>Games Table</a:t>
            </a:r>
          </a:p>
          <a:p>
            <a:pPr algn="just">
              <a:buNone/>
            </a:pPr>
            <a:r>
              <a:rPr lang="en-US" sz="1300" dirty="0" smtClean="0">
                <a:latin typeface="Bodoni MT" pitchFamily="18" charset="0"/>
              </a:rPr>
              <a:t>       The Games table records every instance of the Olympic Games since its inception in 1896. It includes essential details such as the year in which the Games were held, as well as distinguishing between Summer and Winter Olympi</a:t>
            </a:r>
            <a:r>
              <a:rPr lang="en-US" sz="1400" dirty="0" smtClean="0">
                <a:latin typeface="Bodoni MT" pitchFamily="18" charset="0"/>
              </a:rPr>
              <a:t>cs.</a:t>
            </a:r>
          </a:p>
          <a:p>
            <a:pPr algn="just">
              <a:buNone/>
            </a:pPr>
            <a:endParaRPr lang="en-US" sz="1600" b="1" dirty="0" smtClean="0">
              <a:solidFill>
                <a:schemeClr val="tx2"/>
              </a:solidFill>
              <a:latin typeface="Bodoni MT"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715000"/>
          </a:xfrm>
        </p:spPr>
        <p:txBody>
          <a:bodyPr>
            <a:normAutofit/>
          </a:bodyPr>
          <a:lstStyle/>
          <a:p>
            <a:pPr algn="just">
              <a:buNone/>
            </a:pPr>
            <a:r>
              <a:rPr lang="en-US" sz="1300" b="1" dirty="0" smtClean="0">
                <a:latin typeface="Bodoni MT" pitchFamily="18" charset="0"/>
              </a:rPr>
              <a:t>Games City Table</a:t>
            </a:r>
          </a:p>
          <a:p>
            <a:pPr algn="just">
              <a:buNone/>
            </a:pPr>
            <a:r>
              <a:rPr lang="en-US" sz="1300" dirty="0" smtClean="0">
                <a:latin typeface="Bodoni MT" pitchFamily="18" charset="0"/>
              </a:rPr>
              <a:t>       This joining table establishes the relationship between the Games and City tables, capturing instances where the Olympic Games were jointly hosted by multiple cities, as seen in the case of the 1956 Olympics held in both Melbourne and Stockholm.</a:t>
            </a:r>
          </a:p>
          <a:p>
            <a:pPr algn="just">
              <a:buNone/>
            </a:pPr>
            <a:r>
              <a:rPr lang="en-US" sz="1300" b="1" dirty="0" smtClean="0">
                <a:latin typeface="Bodoni MT" pitchFamily="18" charset="0"/>
              </a:rPr>
              <a:t>NOC Region Table</a:t>
            </a:r>
          </a:p>
          <a:p>
            <a:pPr algn="just">
              <a:buNone/>
            </a:pPr>
            <a:r>
              <a:rPr lang="en-US" sz="1300" dirty="0" smtClean="0">
                <a:latin typeface="Bodoni MT" pitchFamily="18" charset="0"/>
              </a:rPr>
              <a:t>       This table consists of NOC codes, representing National Olympic Committees, and their corresponding countries. It acts as a reference to identify the countries participating in the Olympic Games.</a:t>
            </a:r>
          </a:p>
          <a:p>
            <a:pPr algn="just">
              <a:buNone/>
            </a:pPr>
            <a:r>
              <a:rPr lang="en-US" sz="1300" b="1" dirty="0" smtClean="0">
                <a:latin typeface="Bodoni MT" pitchFamily="18" charset="0"/>
              </a:rPr>
              <a:t>Person Table</a:t>
            </a:r>
          </a:p>
          <a:p>
            <a:pPr algn="just">
              <a:buNone/>
            </a:pPr>
            <a:r>
              <a:rPr lang="en-US" sz="1300" dirty="0" smtClean="0">
                <a:latin typeface="Bodoni MT" pitchFamily="18" charset="0"/>
              </a:rPr>
              <a:t>       The Person table records information about individuals who have competed in the Olympics. It includes their names, gender, height, and weight, with height and weight data remaining consistent across different Olympic editions.</a:t>
            </a:r>
          </a:p>
          <a:p>
            <a:pPr algn="just">
              <a:buNone/>
            </a:pPr>
            <a:r>
              <a:rPr lang="en-US" sz="1300" b="1" dirty="0" smtClean="0">
                <a:latin typeface="Bodoni MT" pitchFamily="18" charset="0"/>
              </a:rPr>
              <a:t>Person Region Table</a:t>
            </a:r>
          </a:p>
          <a:p>
            <a:pPr algn="just">
              <a:buNone/>
            </a:pPr>
            <a:r>
              <a:rPr lang="en-US" sz="1300" dirty="0" smtClean="0">
                <a:latin typeface="Bodoni MT" pitchFamily="18" charset="0"/>
              </a:rPr>
              <a:t>       This joining table establishes connections between individuals and the countries they represented while competing in the Olympics. It accommodates scenarios where a person may have competed for multiple countries in different Olympic Games.</a:t>
            </a:r>
          </a:p>
          <a:p>
            <a:pPr algn="just">
              <a:buNone/>
            </a:pPr>
            <a:r>
              <a:rPr lang="en-US" sz="1300" b="1" dirty="0" smtClean="0">
                <a:latin typeface="Bodoni MT" pitchFamily="18" charset="0"/>
              </a:rPr>
              <a:t>Games Competitor Table</a:t>
            </a:r>
          </a:p>
          <a:p>
            <a:pPr algn="just">
              <a:buNone/>
            </a:pPr>
            <a:r>
              <a:rPr lang="en-US" sz="1300" dirty="0" smtClean="0">
                <a:latin typeface="Bodoni MT" pitchFamily="18" charset="0"/>
              </a:rPr>
              <a:t>       This table serves as a joining table, linking individuals to specific Olympic Games, showcasing the participants and their involvement in each event.</a:t>
            </a:r>
          </a:p>
          <a:p>
            <a:pPr algn="just">
              <a:buNone/>
            </a:pPr>
            <a:r>
              <a:rPr lang="en-US" sz="1300" b="1" dirty="0" smtClean="0">
                <a:latin typeface="Bodoni MT" pitchFamily="18" charset="0"/>
              </a:rPr>
              <a:t>Medal Table</a:t>
            </a:r>
          </a:p>
          <a:p>
            <a:pPr algn="just">
              <a:buNone/>
            </a:pPr>
            <a:r>
              <a:rPr lang="en-US" sz="1300" dirty="0" smtClean="0">
                <a:latin typeface="Bodoni MT" pitchFamily="18" charset="0"/>
              </a:rPr>
              <a:t>       A small table listing the different types of medals awarded at the Olympics, including Gold, Silver, Bronze, and N/A (indicating no medal).</a:t>
            </a:r>
          </a:p>
          <a:p>
            <a:pPr algn="just">
              <a:buNone/>
            </a:pPr>
            <a:r>
              <a:rPr lang="en-US" sz="1300" b="1" dirty="0" smtClean="0">
                <a:latin typeface="Bodoni MT" pitchFamily="18" charset="0"/>
              </a:rPr>
              <a:t>Competitor Event Table</a:t>
            </a:r>
          </a:p>
          <a:p>
            <a:pPr algn="just">
              <a:buNone/>
            </a:pPr>
            <a:r>
              <a:rPr lang="en-US" sz="1300" dirty="0" smtClean="0">
                <a:latin typeface="Bodoni MT" pitchFamily="18" charset="0"/>
              </a:rPr>
              <a:t>      This table represents the largest one, providing crucial details about the combination of competitors, the events they participated in, and the medals they received, if any.</a:t>
            </a:r>
          </a:p>
          <a:p>
            <a:pPr>
              <a:buNone/>
            </a:pPr>
            <a:endParaRPr lang="en-US" sz="1300" dirty="0">
              <a:latin typeface="Bodoni MT"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38400"/>
            <a:ext cx="8229600" cy="2438400"/>
          </a:xfrm>
        </p:spPr>
        <p:txBody>
          <a:bodyPr>
            <a:normAutofit/>
          </a:bodyPr>
          <a:lstStyle/>
          <a:p>
            <a:pPr>
              <a:buNone/>
            </a:pPr>
            <a:r>
              <a:rPr lang="en-US" sz="4800" dirty="0" smtClean="0">
                <a:solidFill>
                  <a:schemeClr val="tx2"/>
                </a:solidFill>
                <a:latin typeface="Bodoni MT" pitchFamily="18" charset="0"/>
              </a:rPr>
              <a:t>Power Bi Analysis</a:t>
            </a:r>
          </a:p>
          <a:p>
            <a:pPr>
              <a:buNone/>
            </a:pPr>
            <a:r>
              <a:rPr lang="en-US" sz="1400" dirty="0" smtClean="0">
                <a:latin typeface="Bodoni MT" pitchFamily="18" charset="0"/>
              </a:rPr>
              <a:t>  Find the Insights from Power Bi Report</a:t>
            </a:r>
            <a:endParaRPr lang="en-US" sz="1400" dirty="0">
              <a:latin typeface="Bodoni MT"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1295400" cy="323088"/>
          </a:xfrm>
        </p:spPr>
        <p:txBody>
          <a:bodyPr>
            <a:normAutofit/>
          </a:bodyPr>
          <a:lstStyle/>
          <a:p>
            <a:r>
              <a:rPr lang="en-US" sz="1600" dirty="0" smtClean="0">
                <a:latin typeface="Bodoni MT" pitchFamily="18" charset="0"/>
              </a:rPr>
              <a:t>ER Diagram</a:t>
            </a:r>
            <a:endParaRPr lang="en-US" sz="1600" dirty="0">
              <a:latin typeface="Bodoni MT" pitchFamily="18" charset="0"/>
            </a:endParaRPr>
          </a:p>
        </p:txBody>
      </p:sp>
      <p:pic>
        <p:nvPicPr>
          <p:cNvPr id="6" name="Content Placeholder 5" descr="Screenshot (119).png"/>
          <p:cNvPicPr>
            <a:picLocks noGrp="1" noChangeAspect="1"/>
          </p:cNvPicPr>
          <p:nvPr>
            <p:ph idx="1"/>
          </p:nvPr>
        </p:nvPicPr>
        <p:blipFill>
          <a:blip r:embed="rId2"/>
          <a:stretch>
            <a:fillRect/>
          </a:stretch>
        </p:blipFill>
        <p:spPr>
          <a:xfrm>
            <a:off x="228600" y="1143000"/>
            <a:ext cx="8686800" cy="525780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1265</TotalTime>
  <Words>1713</Words>
  <Application>Microsoft Office PowerPoint</Application>
  <PresentationFormat>On-screen Show (4:3)</PresentationFormat>
  <Paragraphs>117</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Flow</vt:lpstr>
      <vt:lpstr>SPORTS ANALYSIS</vt:lpstr>
      <vt:lpstr>Slide 2</vt:lpstr>
      <vt:lpstr>Introduction of Project</vt:lpstr>
      <vt:lpstr>Slide 4</vt:lpstr>
      <vt:lpstr>Slide 5</vt:lpstr>
      <vt:lpstr>Slide 6</vt:lpstr>
      <vt:lpstr>Slide 7</vt:lpstr>
      <vt:lpstr>Slide 8</vt:lpstr>
      <vt:lpstr>ER Diagram</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SPORTS ANALYSIS</vt:lpstr>
      <vt:lpstr>Exploratory Data Analysis Problem Statements</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Analysis</dc:title>
  <dc:creator>Ravi Prakash Singh</dc:creator>
  <cp:lastModifiedBy>Ravi Prakash Singh</cp:lastModifiedBy>
  <cp:revision>55</cp:revision>
  <dcterms:created xsi:type="dcterms:W3CDTF">2024-06-24T05:37:39Z</dcterms:created>
  <dcterms:modified xsi:type="dcterms:W3CDTF">2024-06-25T18:56:54Z</dcterms:modified>
</cp:coreProperties>
</file>